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0" r:id="rId1"/>
  </p:sldMasterIdLst>
  <p:sldIdLst>
    <p:sldId id="256" r:id="rId2"/>
    <p:sldId id="259" r:id="rId3"/>
    <p:sldId id="260" r:id="rId4"/>
    <p:sldId id="261" r:id="rId5"/>
    <p:sldId id="262" r:id="rId6"/>
    <p:sldId id="263" r:id="rId7"/>
    <p:sldId id="264" r:id="rId8"/>
    <p:sldId id="266" r:id="rId9"/>
    <p:sldId id="267" r:id="rId10"/>
    <p:sldId id="268" r:id="rId11"/>
    <p:sldId id="269" r:id="rId12"/>
    <p:sldId id="270" r:id="rId13"/>
    <p:sldId id="271" r:id="rId14"/>
    <p:sldId id="272" r:id="rId15"/>
    <p:sldId id="273" r:id="rId16"/>
    <p:sldId id="274" r:id="rId17"/>
    <p:sldId id="276"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974" y="-45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4/2/2024</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ransition spd="slow" advClick="0" advTm="35000">
    <p:strips dir="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advTm="35000">
    <p:strips dir="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advTm="35000">
    <p:strips dir="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4/2/2024</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transition spd="slow" advClick="0" advTm="35000">
    <p:strips dir="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4/2/2024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advTm="35000">
    <p:strips dir="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4/2/2024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advClick="0" advTm="35000">
    <p:strips dir="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4/2/2024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advClick="0" advTm="35000">
    <p:strips dir="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4/2/2024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transition spd="slow" advClick="0" advTm="35000">
    <p:strips dir="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advClick="0" advTm="35000">
    <p:strips dir="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4/2/2024</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transition spd="slow" advClick="0" advTm="35000">
    <p:strips dir="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4/2/2024</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spd="slow" advClick="0" advTm="35000">
    <p:strips dir="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4/2/2024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4321" r:id="rId1"/>
    <p:sldLayoutId id="2147484322" r:id="rId2"/>
    <p:sldLayoutId id="2147484323" r:id="rId3"/>
    <p:sldLayoutId id="2147484324" r:id="rId4"/>
    <p:sldLayoutId id="2147484325" r:id="rId5"/>
    <p:sldLayoutId id="2147484326" r:id="rId6"/>
    <p:sldLayoutId id="2147484327" r:id="rId7"/>
    <p:sldLayoutId id="2147484328" r:id="rId8"/>
    <p:sldLayoutId id="2147484329" r:id="rId9"/>
    <p:sldLayoutId id="2147484330" r:id="rId10"/>
    <p:sldLayoutId id="2147484331" r:id="rId11"/>
  </p:sldLayoutIdLst>
  <p:transition spd="slow" advClick="0" advTm="35000">
    <p:strips dir="rd"/>
  </p:transition>
  <p:timing>
    <p:tnLst>
      <p:par>
        <p:cTn id="1" dur="indefinite" restart="never" nodeType="tmRoot"/>
      </p:par>
    </p:tnLst>
  </p:timing>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k-MK" dirty="0" smtClean="0"/>
              <a:t>ОСНОВЕН СУД ГЕВГЕЛИЈА</a:t>
            </a:r>
            <a:endParaRPr lang="mk-MK" dirty="0"/>
          </a:p>
        </p:txBody>
      </p:sp>
    </p:spTree>
  </p:cSld>
  <p:clrMapOvr>
    <a:masterClrMapping/>
  </p:clrMapOvr>
  <p:transition spd="slow" advClick="0" advTm="15000">
    <p:strips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981200"/>
            <a:ext cx="8229600" cy="4572000"/>
          </a:xfrm>
        </p:spPr>
        <p:txBody>
          <a:bodyPr>
            <a:normAutofit lnSpcReduction="10000"/>
          </a:bodyPr>
          <a:lstStyle/>
          <a:p>
            <a:pPr algn="just"/>
            <a:r>
              <a:rPr lang="mk-MK" dirty="0" smtClean="0"/>
              <a:t>Континуирано ажурирање на податоци на веб порталот на судот,</a:t>
            </a:r>
          </a:p>
          <a:p>
            <a:pPr algn="just"/>
            <a:r>
              <a:rPr lang="mk-MK" dirty="0" smtClean="0"/>
              <a:t>Јавни промоции на </a:t>
            </a:r>
            <a:r>
              <a:rPr lang="mk-MK" dirty="0" smtClean="0"/>
              <a:t>извештаите </a:t>
            </a:r>
            <a:r>
              <a:rPr lang="mk-MK" dirty="0" smtClean="0"/>
              <a:t>на судот, тековни настани, соопштенија и активности,</a:t>
            </a:r>
          </a:p>
          <a:p>
            <a:pPr algn="just"/>
            <a:r>
              <a:rPr lang="mk-MK" dirty="0" smtClean="0"/>
              <a:t>Заради олеснување на пристапот на граѓаните до правдата во функција е Канцеларија за односи со јавноста и со Годишен распоред за работа е определено лице одговорно за односи со јавноста, определено е лице за посредување со информации од јавен карактер и определено е овластено лице за прием на пријави на укажувачи.</a:t>
            </a:r>
          </a:p>
          <a:p>
            <a:pPr algn="ctr">
              <a:buNone/>
            </a:pPr>
            <a:endParaRPr lang="mk-MK" dirty="0" smtClean="0"/>
          </a:p>
          <a:p>
            <a:pPr algn="ctr"/>
            <a:endParaRPr lang="mk-MK" dirty="0" smtClean="0"/>
          </a:p>
        </p:txBody>
      </p:sp>
      <p:sp>
        <p:nvSpPr>
          <p:cNvPr id="2" name="Title 1"/>
          <p:cNvSpPr>
            <a:spLocks noGrp="1"/>
          </p:cNvSpPr>
          <p:nvPr>
            <p:ph type="title"/>
          </p:nvPr>
        </p:nvSpPr>
        <p:spPr>
          <a:xfrm>
            <a:off x="381000" y="457200"/>
            <a:ext cx="8229600" cy="914400"/>
          </a:xfrm>
        </p:spPr>
        <p:txBody>
          <a:bodyPr>
            <a:normAutofit fontScale="90000"/>
          </a:bodyPr>
          <a:lstStyle/>
          <a:p>
            <a:pPr algn="ctr"/>
            <a:r>
              <a:rPr lang="mk-MK" sz="4000" dirty="0" smtClean="0"/>
              <a:t>Афирмација и јакнење на начелото на транспарентност</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371600"/>
            <a:ext cx="8229600" cy="5105400"/>
          </a:xfrm>
        </p:spPr>
        <p:txBody>
          <a:bodyPr>
            <a:normAutofit/>
          </a:bodyPr>
          <a:lstStyle/>
          <a:p>
            <a:pPr algn="ctr">
              <a:buNone/>
            </a:pPr>
            <a:endParaRPr lang="mk-MK" dirty="0" smtClean="0"/>
          </a:p>
          <a:p>
            <a:r>
              <a:rPr lang="mk-MK" dirty="0" smtClean="0"/>
              <a:t>Одбележан е </a:t>
            </a:r>
            <a:r>
              <a:rPr lang="en-US" dirty="0" err="1" smtClean="0"/>
              <a:t>Денот</a:t>
            </a:r>
            <a:r>
              <a:rPr lang="en-US" dirty="0" smtClean="0"/>
              <a:t> </a:t>
            </a:r>
            <a:r>
              <a:rPr lang="en-US" dirty="0" err="1" smtClean="0"/>
              <a:t>на</a:t>
            </a:r>
            <a:r>
              <a:rPr lang="en-US" dirty="0" smtClean="0"/>
              <a:t> </a:t>
            </a:r>
            <a:r>
              <a:rPr lang="en-US" dirty="0" err="1" smtClean="0"/>
              <a:t>правосудството</a:t>
            </a:r>
            <a:r>
              <a:rPr lang="en-US" dirty="0" smtClean="0"/>
              <a:t> </a:t>
            </a:r>
            <a:r>
              <a:rPr lang="en-US" dirty="0" err="1" smtClean="0"/>
              <a:t>во</a:t>
            </a:r>
            <a:r>
              <a:rPr lang="en-US" dirty="0" smtClean="0"/>
              <a:t> 2022 </a:t>
            </a:r>
            <a:r>
              <a:rPr lang="en-US" dirty="0" err="1" smtClean="0"/>
              <a:t>година</a:t>
            </a:r>
            <a:r>
              <a:rPr lang="en-US" dirty="0" smtClean="0"/>
              <a:t> </a:t>
            </a:r>
            <a:r>
              <a:rPr lang="mk-MK" dirty="0" smtClean="0"/>
              <a:t>со </a:t>
            </a:r>
            <a:r>
              <a:rPr lang="en-US" dirty="0" err="1" smtClean="0"/>
              <a:t>панел</a:t>
            </a:r>
            <a:r>
              <a:rPr lang="en-US" dirty="0" smtClean="0"/>
              <a:t> </a:t>
            </a:r>
            <a:r>
              <a:rPr lang="en-US" dirty="0" err="1" smtClean="0"/>
              <a:t>дискусија</a:t>
            </a:r>
            <a:r>
              <a:rPr lang="en-US" dirty="0" smtClean="0"/>
              <a:t> </a:t>
            </a:r>
            <a:r>
              <a:rPr lang="en-US" dirty="0" err="1" smtClean="0"/>
              <a:t>на</a:t>
            </a:r>
            <a:r>
              <a:rPr lang="en-US" dirty="0" smtClean="0"/>
              <a:t> </a:t>
            </a:r>
            <a:r>
              <a:rPr lang="en-US" dirty="0" err="1" smtClean="0"/>
              <a:t>тема</a:t>
            </a:r>
            <a:r>
              <a:rPr lang="en-US" dirty="0" smtClean="0"/>
              <a:t> – </a:t>
            </a:r>
            <a:r>
              <a:rPr lang="en-US" dirty="0" err="1" smtClean="0"/>
              <a:t>Враќање</a:t>
            </a:r>
            <a:r>
              <a:rPr lang="en-US" dirty="0" smtClean="0"/>
              <a:t> </a:t>
            </a:r>
            <a:r>
              <a:rPr lang="en-US" dirty="0" err="1" smtClean="0"/>
              <a:t>на</a:t>
            </a:r>
            <a:r>
              <a:rPr lang="en-US" dirty="0" smtClean="0"/>
              <a:t> </a:t>
            </a:r>
            <a:r>
              <a:rPr lang="en-US" dirty="0" err="1" smtClean="0"/>
              <a:t>довербата</a:t>
            </a:r>
            <a:r>
              <a:rPr lang="en-US" dirty="0" smtClean="0"/>
              <a:t> </a:t>
            </a:r>
            <a:r>
              <a:rPr lang="en-US" dirty="0" err="1" smtClean="0"/>
              <a:t>на</a:t>
            </a:r>
            <a:r>
              <a:rPr lang="en-US" dirty="0" smtClean="0"/>
              <a:t> </a:t>
            </a:r>
            <a:r>
              <a:rPr lang="en-US" dirty="0" err="1" smtClean="0"/>
              <a:t>граѓаните</a:t>
            </a:r>
            <a:r>
              <a:rPr lang="en-US" dirty="0" smtClean="0"/>
              <a:t> </a:t>
            </a:r>
            <a:r>
              <a:rPr lang="en-US" dirty="0" err="1" smtClean="0"/>
              <a:t>во</a:t>
            </a:r>
            <a:r>
              <a:rPr lang="en-US" dirty="0" smtClean="0"/>
              <a:t> </a:t>
            </a:r>
            <a:r>
              <a:rPr lang="en-US" dirty="0" err="1" smtClean="0"/>
              <a:t>судството</a:t>
            </a:r>
            <a:r>
              <a:rPr lang="mk-MK" dirty="0" smtClean="0"/>
              <a:t>.</a:t>
            </a:r>
            <a:r>
              <a:rPr lang="en-US" dirty="0" smtClean="0"/>
              <a:t> </a:t>
            </a:r>
            <a:endParaRPr lang="mk-MK" dirty="0" smtClean="0"/>
          </a:p>
          <a:p>
            <a:r>
              <a:rPr lang="mk-MK" dirty="0" smtClean="0"/>
              <a:t>О</a:t>
            </a:r>
            <a:r>
              <a:rPr lang="en-US" dirty="0" err="1" smtClean="0"/>
              <a:t>дбележан</a:t>
            </a:r>
            <a:r>
              <a:rPr lang="en-US" dirty="0" smtClean="0"/>
              <a:t> </a:t>
            </a:r>
            <a:r>
              <a:rPr lang="mk-MK" dirty="0" smtClean="0"/>
              <a:t>е</a:t>
            </a:r>
            <a:r>
              <a:rPr lang="en-US" dirty="0" smtClean="0"/>
              <a:t> </a:t>
            </a:r>
            <a:r>
              <a:rPr lang="en-US" dirty="0" err="1" smtClean="0"/>
              <a:t>Европскиот</a:t>
            </a:r>
            <a:r>
              <a:rPr lang="en-US" dirty="0" smtClean="0"/>
              <a:t> </a:t>
            </a:r>
            <a:r>
              <a:rPr lang="en-US" dirty="0" err="1" smtClean="0"/>
              <a:t>ден</a:t>
            </a:r>
            <a:r>
              <a:rPr lang="en-US" dirty="0" smtClean="0"/>
              <a:t> </a:t>
            </a:r>
            <a:r>
              <a:rPr lang="en-US" dirty="0" err="1" smtClean="0"/>
              <a:t>на</a:t>
            </a:r>
            <a:r>
              <a:rPr lang="en-US" dirty="0" smtClean="0"/>
              <a:t> </a:t>
            </a:r>
            <a:r>
              <a:rPr lang="en-US" dirty="0" err="1" smtClean="0"/>
              <a:t>граѓанската</a:t>
            </a:r>
            <a:r>
              <a:rPr lang="en-US" dirty="0" smtClean="0"/>
              <a:t> </a:t>
            </a:r>
            <a:r>
              <a:rPr lang="en-US" dirty="0" err="1" smtClean="0"/>
              <a:t>правда</a:t>
            </a:r>
            <a:r>
              <a:rPr lang="en-US" dirty="0" smtClean="0"/>
              <a:t> </a:t>
            </a:r>
            <a:r>
              <a:rPr lang="mk-MK" dirty="0" smtClean="0"/>
              <a:t>во 2022 година </a:t>
            </a:r>
            <a:r>
              <a:rPr lang="en-US" dirty="0" err="1" smtClean="0"/>
              <a:t>со</a:t>
            </a:r>
            <a:r>
              <a:rPr lang="en-US" dirty="0" smtClean="0"/>
              <a:t> </a:t>
            </a:r>
            <a:r>
              <a:rPr lang="en-US" dirty="0" err="1" smtClean="0"/>
              <a:t>посебен</a:t>
            </a:r>
            <a:r>
              <a:rPr lang="en-US" dirty="0" smtClean="0"/>
              <a:t> </a:t>
            </a:r>
            <a:r>
              <a:rPr lang="en-US" dirty="0" err="1" smtClean="0"/>
              <a:t>фокус</a:t>
            </a:r>
            <a:r>
              <a:rPr lang="en-US" dirty="0" smtClean="0"/>
              <a:t> </a:t>
            </a:r>
            <a:r>
              <a:rPr lang="en-US" dirty="0" err="1" smtClean="0"/>
              <a:t>на</a:t>
            </a:r>
            <a:r>
              <a:rPr lang="en-US" dirty="0" smtClean="0"/>
              <a:t> </a:t>
            </a:r>
            <a:r>
              <a:rPr lang="en-US" dirty="0" err="1" smtClean="0"/>
              <a:t>заштитата</a:t>
            </a:r>
            <a:r>
              <a:rPr lang="en-US" dirty="0" smtClean="0"/>
              <a:t> </a:t>
            </a:r>
            <a:r>
              <a:rPr lang="en-US" dirty="0" err="1" smtClean="0"/>
              <a:t>на</a:t>
            </a:r>
            <a:r>
              <a:rPr lang="en-US" dirty="0" smtClean="0"/>
              <a:t> </a:t>
            </a:r>
            <a:r>
              <a:rPr lang="en-US" dirty="0" err="1" smtClean="0"/>
              <a:t>правата</a:t>
            </a:r>
            <a:r>
              <a:rPr lang="en-US" dirty="0" smtClean="0"/>
              <a:t> </a:t>
            </a:r>
            <a:r>
              <a:rPr lang="en-US" dirty="0" err="1" smtClean="0"/>
              <a:t>на</a:t>
            </a:r>
            <a:r>
              <a:rPr lang="en-US" dirty="0" smtClean="0"/>
              <a:t> </a:t>
            </a:r>
            <a:r>
              <a:rPr lang="en-US" dirty="0" err="1" smtClean="0"/>
              <a:t>децата</a:t>
            </a:r>
            <a:r>
              <a:rPr lang="mk-MK" dirty="0" smtClean="0"/>
              <a:t>.</a:t>
            </a:r>
            <a:endParaRPr lang="en-US" dirty="0" smtClean="0"/>
          </a:p>
          <a:p>
            <a:pPr algn="ctr"/>
            <a:endParaRPr lang="mk-MK" dirty="0" smtClean="0"/>
          </a:p>
        </p:txBody>
      </p:sp>
      <p:sp>
        <p:nvSpPr>
          <p:cNvPr id="2" name="Title 1"/>
          <p:cNvSpPr>
            <a:spLocks noGrp="1"/>
          </p:cNvSpPr>
          <p:nvPr>
            <p:ph type="title"/>
          </p:nvPr>
        </p:nvSpPr>
        <p:spPr>
          <a:xfrm>
            <a:off x="381000" y="457200"/>
            <a:ext cx="8229600" cy="914400"/>
          </a:xfrm>
        </p:spPr>
        <p:txBody>
          <a:bodyPr>
            <a:normAutofit/>
          </a:bodyPr>
          <a:lstStyle/>
          <a:p>
            <a:pPr algn="ctr"/>
            <a:r>
              <a:rPr lang="mk-MK" sz="4000" dirty="0" smtClean="0"/>
              <a:t>Настани</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990600"/>
            <a:ext cx="8229600" cy="5105400"/>
          </a:xfrm>
        </p:spPr>
        <p:txBody>
          <a:bodyPr>
            <a:normAutofit fontScale="92500"/>
          </a:bodyPr>
          <a:lstStyle/>
          <a:p>
            <a:pPr algn="ctr">
              <a:buNone/>
            </a:pPr>
            <a:endParaRPr lang="mk-MK" dirty="0" smtClean="0"/>
          </a:p>
          <a:p>
            <a:r>
              <a:rPr lang="mk-MK" dirty="0" smtClean="0"/>
              <a:t>Одбележан е </a:t>
            </a:r>
            <a:r>
              <a:rPr lang="en-US" dirty="0" err="1" smtClean="0"/>
              <a:t>Денот</a:t>
            </a:r>
            <a:r>
              <a:rPr lang="en-US" dirty="0" smtClean="0"/>
              <a:t> </a:t>
            </a:r>
            <a:r>
              <a:rPr lang="en-US" dirty="0" err="1" smtClean="0"/>
              <a:t>на</a:t>
            </a:r>
            <a:r>
              <a:rPr lang="en-US" dirty="0" smtClean="0"/>
              <a:t> </a:t>
            </a:r>
            <a:r>
              <a:rPr lang="en-US" dirty="0" err="1" smtClean="0"/>
              <a:t>правосудството</a:t>
            </a:r>
            <a:r>
              <a:rPr lang="en-US" dirty="0" smtClean="0"/>
              <a:t> </a:t>
            </a:r>
            <a:r>
              <a:rPr lang="en-US" dirty="0" err="1" smtClean="0"/>
              <a:t>во</a:t>
            </a:r>
            <a:r>
              <a:rPr lang="en-US" dirty="0" smtClean="0"/>
              <a:t> 2023 </a:t>
            </a:r>
            <a:r>
              <a:rPr lang="en-US" dirty="0" err="1" smtClean="0"/>
              <a:t>година</a:t>
            </a:r>
            <a:r>
              <a:rPr lang="en-US" dirty="0" smtClean="0"/>
              <a:t>, </a:t>
            </a:r>
            <a:r>
              <a:rPr lang="mk-MK" dirty="0" smtClean="0"/>
              <a:t>со </a:t>
            </a:r>
            <a:r>
              <a:rPr lang="en-US" dirty="0" err="1" smtClean="0"/>
              <a:t>јавн</a:t>
            </a:r>
            <a:r>
              <a:rPr lang="mk-MK" dirty="0" smtClean="0"/>
              <a:t>а</a:t>
            </a:r>
            <a:r>
              <a:rPr lang="en-US" dirty="0" smtClean="0"/>
              <a:t> </a:t>
            </a:r>
            <a:r>
              <a:rPr lang="en-US" dirty="0" err="1" smtClean="0"/>
              <a:t>презент</a:t>
            </a:r>
            <a:r>
              <a:rPr lang="mk-MK" dirty="0" smtClean="0"/>
              <a:t>ација  на </a:t>
            </a:r>
            <a:r>
              <a:rPr lang="en-US" dirty="0" err="1" smtClean="0"/>
              <a:t>активностите</a:t>
            </a:r>
            <a:r>
              <a:rPr lang="en-US" dirty="0" smtClean="0"/>
              <a:t> </a:t>
            </a:r>
            <a:r>
              <a:rPr lang="en-US" dirty="0" err="1" smtClean="0"/>
              <a:t>за</a:t>
            </a:r>
            <a:r>
              <a:rPr lang="en-US" dirty="0" smtClean="0"/>
              <a:t> </a:t>
            </a:r>
            <a:r>
              <a:rPr lang="en-US" dirty="0" err="1" smtClean="0"/>
              <a:t>отстранување</a:t>
            </a:r>
            <a:r>
              <a:rPr lang="en-US" dirty="0" smtClean="0"/>
              <a:t> </a:t>
            </a:r>
            <a:r>
              <a:rPr lang="en-US" dirty="0" err="1" smtClean="0"/>
              <a:t>на</a:t>
            </a:r>
            <a:r>
              <a:rPr lang="en-US" dirty="0" smtClean="0"/>
              <a:t> </a:t>
            </a:r>
            <a:r>
              <a:rPr lang="en-US" dirty="0" err="1" smtClean="0"/>
              <a:t>можните</a:t>
            </a:r>
            <a:r>
              <a:rPr lang="en-US" dirty="0" smtClean="0"/>
              <a:t> </a:t>
            </a:r>
            <a:r>
              <a:rPr lang="en-US" dirty="0" err="1" smtClean="0"/>
              <a:t>ризици</a:t>
            </a:r>
            <a:r>
              <a:rPr lang="en-US" dirty="0" smtClean="0"/>
              <a:t> </a:t>
            </a:r>
            <a:r>
              <a:rPr lang="en-US" dirty="0" err="1" smtClean="0"/>
              <a:t>од</a:t>
            </a:r>
            <a:r>
              <a:rPr lang="en-US" dirty="0" smtClean="0"/>
              <a:t> </a:t>
            </a:r>
            <a:r>
              <a:rPr lang="en-US" dirty="0" err="1" smtClean="0"/>
              <a:t>коруптивно</a:t>
            </a:r>
            <a:r>
              <a:rPr lang="en-US" dirty="0" smtClean="0"/>
              <a:t> </a:t>
            </a:r>
            <a:r>
              <a:rPr lang="en-US" dirty="0" err="1" smtClean="0"/>
              <a:t>однесување</a:t>
            </a:r>
            <a:r>
              <a:rPr lang="en-US" dirty="0" smtClean="0"/>
              <a:t> </a:t>
            </a:r>
            <a:r>
              <a:rPr lang="en-US" dirty="0" err="1" smtClean="0"/>
              <a:t>од</a:t>
            </a:r>
            <a:r>
              <a:rPr lang="en-US" dirty="0" smtClean="0"/>
              <a:t> </a:t>
            </a:r>
            <a:r>
              <a:rPr lang="en-US" dirty="0" err="1" smtClean="0"/>
              <a:t>страна</a:t>
            </a:r>
            <a:r>
              <a:rPr lang="en-US" dirty="0" smtClean="0"/>
              <a:t> </a:t>
            </a:r>
            <a:r>
              <a:rPr lang="en-US" dirty="0" err="1" smtClean="0"/>
              <a:t>на</a:t>
            </a:r>
            <a:r>
              <a:rPr lang="en-US" dirty="0" smtClean="0"/>
              <a:t> </a:t>
            </a:r>
            <a:r>
              <a:rPr lang="en-US" dirty="0" err="1" smtClean="0"/>
              <a:t>судиите</a:t>
            </a:r>
            <a:r>
              <a:rPr lang="en-US" dirty="0" smtClean="0"/>
              <a:t> и </a:t>
            </a:r>
            <a:r>
              <a:rPr lang="en-US" dirty="0" err="1" smtClean="0"/>
              <a:t>судската</a:t>
            </a:r>
            <a:r>
              <a:rPr lang="en-US" dirty="0" smtClean="0"/>
              <a:t> </a:t>
            </a:r>
            <a:r>
              <a:rPr lang="en-US" dirty="0" err="1" smtClean="0"/>
              <a:t>администрација</a:t>
            </a:r>
            <a:r>
              <a:rPr lang="en-US" dirty="0" smtClean="0"/>
              <a:t>, </a:t>
            </a:r>
            <a:r>
              <a:rPr lang="en-US" dirty="0" err="1" smtClean="0"/>
              <a:t>со</a:t>
            </a:r>
            <a:r>
              <a:rPr lang="en-US" dirty="0" smtClean="0"/>
              <a:t> </a:t>
            </a:r>
            <a:r>
              <a:rPr lang="en-US" dirty="0" err="1" smtClean="0"/>
              <a:t>афирмација</a:t>
            </a:r>
            <a:r>
              <a:rPr lang="en-US" dirty="0" smtClean="0"/>
              <a:t> </a:t>
            </a:r>
            <a:r>
              <a:rPr lang="en-US" dirty="0" err="1" smtClean="0"/>
              <a:t>на</a:t>
            </a:r>
            <a:r>
              <a:rPr lang="en-US" dirty="0" smtClean="0"/>
              <a:t> </a:t>
            </a:r>
            <a:r>
              <a:rPr lang="en-US" dirty="0" err="1" smtClean="0"/>
              <a:t>донес</a:t>
            </a:r>
            <a:r>
              <a:rPr lang="mk-MK" dirty="0" smtClean="0"/>
              <a:t>е</a:t>
            </a:r>
            <a:r>
              <a:rPr lang="en-US" dirty="0" err="1" smtClean="0"/>
              <a:t>ниот</a:t>
            </a:r>
            <a:r>
              <a:rPr lang="en-US" dirty="0" smtClean="0"/>
              <a:t> </a:t>
            </a:r>
            <a:r>
              <a:rPr lang="en-US" dirty="0" err="1" smtClean="0"/>
              <a:t>Годишен</a:t>
            </a:r>
            <a:r>
              <a:rPr lang="en-US" dirty="0" smtClean="0"/>
              <a:t> </a:t>
            </a:r>
            <a:r>
              <a:rPr lang="en-US" dirty="0" err="1" smtClean="0"/>
              <a:t>антикорупциски</a:t>
            </a:r>
            <a:r>
              <a:rPr lang="en-US" dirty="0" smtClean="0"/>
              <a:t> </a:t>
            </a:r>
            <a:r>
              <a:rPr lang="en-US" dirty="0" err="1" smtClean="0"/>
              <a:t>план</a:t>
            </a:r>
            <a:r>
              <a:rPr lang="en-US" dirty="0" smtClean="0"/>
              <a:t> и </a:t>
            </a:r>
            <a:r>
              <a:rPr lang="en-US" dirty="0" err="1" smtClean="0"/>
              <a:t>Процедура</a:t>
            </a:r>
            <a:r>
              <a:rPr lang="en-US" dirty="0" smtClean="0"/>
              <a:t> </a:t>
            </a:r>
            <a:r>
              <a:rPr lang="en-US" dirty="0" err="1" smtClean="0"/>
              <a:t>за</a:t>
            </a:r>
            <a:r>
              <a:rPr lang="en-US" dirty="0" smtClean="0"/>
              <a:t> </a:t>
            </a:r>
            <a:r>
              <a:rPr lang="en-US" dirty="0" err="1" smtClean="0"/>
              <a:t>начинот</a:t>
            </a:r>
            <a:r>
              <a:rPr lang="en-US" dirty="0" smtClean="0"/>
              <a:t> </a:t>
            </a:r>
            <a:r>
              <a:rPr lang="en-US" dirty="0" err="1" smtClean="0"/>
              <a:t>на</a:t>
            </a:r>
            <a:r>
              <a:rPr lang="en-US" dirty="0" smtClean="0"/>
              <a:t> </a:t>
            </a:r>
            <a:r>
              <a:rPr lang="en-US" dirty="0" err="1" smtClean="0"/>
              <a:t>постапување</a:t>
            </a:r>
            <a:r>
              <a:rPr lang="en-US" dirty="0" smtClean="0"/>
              <a:t> </a:t>
            </a:r>
            <a:r>
              <a:rPr lang="en-US" dirty="0" err="1" smtClean="0"/>
              <a:t>на</a:t>
            </a:r>
            <a:r>
              <a:rPr lang="en-US" dirty="0" smtClean="0"/>
              <a:t> </a:t>
            </a:r>
            <a:r>
              <a:rPr lang="en-US" dirty="0" err="1" smtClean="0"/>
              <a:t>заштитно</a:t>
            </a:r>
            <a:r>
              <a:rPr lang="en-US" dirty="0" smtClean="0"/>
              <a:t> </a:t>
            </a:r>
            <a:r>
              <a:rPr lang="en-US" dirty="0" err="1" smtClean="0"/>
              <a:t>внатрешно</a:t>
            </a:r>
            <a:r>
              <a:rPr lang="en-US" dirty="0" smtClean="0"/>
              <a:t> </a:t>
            </a:r>
            <a:r>
              <a:rPr lang="en-US" dirty="0" err="1" smtClean="0"/>
              <a:t>пријавување</a:t>
            </a:r>
            <a:r>
              <a:rPr lang="mk-MK" dirty="0" smtClean="0"/>
              <a:t>.</a:t>
            </a:r>
          </a:p>
          <a:p>
            <a:r>
              <a:rPr lang="mk-MK" dirty="0" smtClean="0"/>
              <a:t>Одбележан е Европскиот ден на правдата во 2023 година со работна средба на тема - Зајакнување и унапредување на пристапот на ранлива категорија лица до бесплатна правна помош согласно Законот за бесплатна правна помош. </a:t>
            </a:r>
            <a:endParaRPr lang="en-US" dirty="0" smtClean="0"/>
          </a:p>
          <a:p>
            <a:pPr algn="ctr"/>
            <a:endParaRPr lang="mk-MK" dirty="0" smtClean="0"/>
          </a:p>
        </p:txBody>
      </p:sp>
      <p:sp>
        <p:nvSpPr>
          <p:cNvPr id="2" name="Title 1"/>
          <p:cNvSpPr>
            <a:spLocks noGrp="1"/>
          </p:cNvSpPr>
          <p:nvPr>
            <p:ph type="title"/>
          </p:nvPr>
        </p:nvSpPr>
        <p:spPr>
          <a:xfrm>
            <a:off x="381000" y="457200"/>
            <a:ext cx="8229600" cy="914400"/>
          </a:xfrm>
        </p:spPr>
        <p:txBody>
          <a:bodyPr>
            <a:normAutofit/>
          </a:bodyPr>
          <a:lstStyle/>
          <a:p>
            <a:pPr algn="ctr"/>
            <a:r>
              <a:rPr lang="mk-MK" sz="4000" dirty="0" smtClean="0"/>
              <a:t>Настани</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19200"/>
            <a:ext cx="8229600" cy="5105400"/>
          </a:xfrm>
        </p:spPr>
        <p:txBody>
          <a:bodyPr>
            <a:normAutofit/>
          </a:bodyPr>
          <a:lstStyle/>
          <a:p>
            <a:pPr algn="ctr">
              <a:buNone/>
            </a:pPr>
            <a:endParaRPr lang="mk-MK" dirty="0" smtClean="0"/>
          </a:p>
          <a:p>
            <a:r>
              <a:rPr lang="mk-MK" dirty="0" smtClean="0"/>
              <a:t> На ден 08.11.2023 година се изврши презентација и потпишување на Акционен план за меѓународна соработка помеѓу Основен суд Гевгелија и Претставништвото на Високиот комесаријат за бегалци на ООН (УНХЦР) во РСМ, заради имплементација на “Изготвување на стандардни оперативни процедури (СОП) во правосудни постапки за постапување со ранлива категорија лица- странци кои патуваат во мешани движења“. При тоа, донирани се дигитални алатки за поврзување со ранлива група лица – странци.</a:t>
            </a:r>
          </a:p>
          <a:p>
            <a:pPr>
              <a:buNone/>
            </a:pPr>
            <a:endParaRPr lang="en-US" dirty="0" smtClean="0"/>
          </a:p>
          <a:p>
            <a:pPr algn="ctr">
              <a:buNone/>
            </a:pPr>
            <a:endParaRPr lang="mk-MK" dirty="0" smtClean="0"/>
          </a:p>
        </p:txBody>
      </p:sp>
      <p:sp>
        <p:nvSpPr>
          <p:cNvPr id="2" name="Title 1"/>
          <p:cNvSpPr>
            <a:spLocks noGrp="1"/>
          </p:cNvSpPr>
          <p:nvPr>
            <p:ph type="title"/>
          </p:nvPr>
        </p:nvSpPr>
        <p:spPr>
          <a:xfrm>
            <a:off x="381000" y="457200"/>
            <a:ext cx="8229600" cy="914400"/>
          </a:xfrm>
        </p:spPr>
        <p:txBody>
          <a:bodyPr>
            <a:normAutofit/>
          </a:bodyPr>
          <a:lstStyle/>
          <a:p>
            <a:pPr algn="ctr"/>
            <a:r>
              <a:rPr lang="mk-MK" sz="4000" dirty="0" smtClean="0"/>
              <a:t>Настани</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752600"/>
            <a:ext cx="8229600" cy="5105400"/>
          </a:xfrm>
        </p:spPr>
        <p:txBody>
          <a:bodyPr>
            <a:normAutofit/>
          </a:bodyPr>
          <a:lstStyle/>
          <a:p>
            <a:pPr algn="ctr">
              <a:buNone/>
            </a:pPr>
            <a:endParaRPr lang="mk-MK" dirty="0" smtClean="0"/>
          </a:p>
          <a:p>
            <a:r>
              <a:rPr lang="mk-MK" dirty="0" smtClean="0"/>
              <a:t>Основниот суд Гевгелија, како суд со проширена надлежност, соочувајќи се со недостаток од 5 судии согласно Одлуката за утврдување за број на судии и недостаток од 87 судски службеници согласно Правилникот за систематизација на работни места, успешно ги постигна утврдените цели и задачи  со што се стекна со епитетот ажурен и ефикасен суд. </a:t>
            </a:r>
            <a:endParaRPr lang="en-US" dirty="0" smtClean="0"/>
          </a:p>
          <a:p>
            <a:pPr algn="ctr">
              <a:buNone/>
            </a:pPr>
            <a:endParaRPr lang="mk-MK" dirty="0" smtClean="0"/>
          </a:p>
        </p:txBody>
      </p:sp>
      <p:sp>
        <p:nvSpPr>
          <p:cNvPr id="2" name="Title 1"/>
          <p:cNvSpPr>
            <a:spLocks noGrp="1"/>
          </p:cNvSpPr>
          <p:nvPr>
            <p:ph type="title"/>
          </p:nvPr>
        </p:nvSpPr>
        <p:spPr>
          <a:xfrm>
            <a:off x="381000" y="457200"/>
            <a:ext cx="8229600" cy="914400"/>
          </a:xfrm>
        </p:spPr>
        <p:txBody>
          <a:bodyPr>
            <a:normAutofit/>
          </a:bodyPr>
          <a:lstStyle/>
          <a:p>
            <a:pPr algn="ctr"/>
            <a:r>
              <a:rPr lang="mk-MK" sz="4000" dirty="0" smtClean="0"/>
              <a:t>Човечки ресурси</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447800"/>
            <a:ext cx="8229600" cy="5105400"/>
          </a:xfrm>
        </p:spPr>
        <p:txBody>
          <a:bodyPr>
            <a:normAutofit fontScale="92500" lnSpcReduction="20000"/>
          </a:bodyPr>
          <a:lstStyle/>
          <a:p>
            <a:pPr algn="ctr">
              <a:buNone/>
            </a:pPr>
            <a:endParaRPr lang="mk-MK" dirty="0" smtClean="0"/>
          </a:p>
          <a:p>
            <a:r>
              <a:rPr lang="mk-MK" dirty="0" smtClean="0"/>
              <a:t>Санација на</a:t>
            </a:r>
            <a:r>
              <a:rPr lang="en-US" dirty="0" smtClean="0"/>
              <a:t> </a:t>
            </a:r>
            <a:r>
              <a:rPr lang="en-US" dirty="0" err="1" smtClean="0"/>
              <a:t>поплавен</a:t>
            </a:r>
            <a:r>
              <a:rPr lang="mk-MK" dirty="0" smtClean="0"/>
              <a:t>и </a:t>
            </a:r>
            <a:r>
              <a:rPr lang="en-US" dirty="0" smtClean="0"/>
              <a:t> </a:t>
            </a:r>
            <a:r>
              <a:rPr lang="en-US" dirty="0" err="1" smtClean="0"/>
              <a:t>подрумски</a:t>
            </a:r>
            <a:r>
              <a:rPr lang="en-US" dirty="0" smtClean="0"/>
              <a:t> </a:t>
            </a:r>
            <a:r>
              <a:rPr lang="en-US" dirty="0" err="1" smtClean="0"/>
              <a:t>простории</a:t>
            </a:r>
            <a:r>
              <a:rPr lang="en-US" dirty="0" smtClean="0"/>
              <a:t> </a:t>
            </a:r>
            <a:r>
              <a:rPr lang="mk-MK" dirty="0" smtClean="0"/>
              <a:t> со </a:t>
            </a:r>
            <a:r>
              <a:rPr lang="en-US" dirty="0" err="1" smtClean="0"/>
              <a:t>дезинфекција</a:t>
            </a:r>
            <a:r>
              <a:rPr lang="en-US" dirty="0" smtClean="0"/>
              <a:t> и </a:t>
            </a:r>
            <a:r>
              <a:rPr lang="en-US" dirty="0" err="1" smtClean="0"/>
              <a:t>дератизација</a:t>
            </a:r>
            <a:r>
              <a:rPr lang="en-US" dirty="0" smtClean="0"/>
              <a:t> </a:t>
            </a:r>
            <a:r>
              <a:rPr lang="en-US" dirty="0" err="1" smtClean="0"/>
              <a:t>на</a:t>
            </a:r>
            <a:r>
              <a:rPr lang="en-US" dirty="0" smtClean="0"/>
              <a:t> </a:t>
            </a:r>
            <a:r>
              <a:rPr lang="mk-MK" dirty="0" smtClean="0"/>
              <a:t>целокупниот работен простор, </a:t>
            </a:r>
            <a:endParaRPr lang="en-US" dirty="0" smtClean="0"/>
          </a:p>
          <a:p>
            <a:r>
              <a:rPr lang="mk-MK" dirty="0" smtClean="0"/>
              <a:t>Санација на </a:t>
            </a:r>
            <a:r>
              <a:rPr lang="en-US" dirty="0" err="1" smtClean="0"/>
              <a:t>сите</a:t>
            </a:r>
            <a:r>
              <a:rPr lang="en-US" dirty="0" smtClean="0"/>
              <a:t> </a:t>
            </a:r>
            <a:r>
              <a:rPr lang="en-US" dirty="0" err="1" smtClean="0"/>
              <a:t>прозорци</a:t>
            </a:r>
            <a:r>
              <a:rPr lang="en-US" dirty="0" smtClean="0"/>
              <a:t> </a:t>
            </a:r>
            <a:r>
              <a:rPr lang="en-US" dirty="0" err="1" smtClean="0"/>
              <a:t>во</a:t>
            </a:r>
            <a:r>
              <a:rPr lang="en-US" dirty="0" smtClean="0"/>
              <a:t> </a:t>
            </a:r>
            <a:r>
              <a:rPr lang="en-US" dirty="0" err="1" smtClean="0"/>
              <a:t>судските</a:t>
            </a:r>
            <a:r>
              <a:rPr lang="en-US" dirty="0" smtClean="0"/>
              <a:t> </a:t>
            </a:r>
            <a:r>
              <a:rPr lang="en-US" dirty="0" err="1" smtClean="0"/>
              <a:t>сали</a:t>
            </a:r>
            <a:r>
              <a:rPr lang="en-US" dirty="0" smtClean="0"/>
              <a:t>, </a:t>
            </a:r>
            <a:endParaRPr lang="mk-MK" dirty="0" smtClean="0"/>
          </a:p>
          <a:p>
            <a:r>
              <a:rPr lang="mk-MK" dirty="0" smtClean="0"/>
              <a:t>Превземање на </a:t>
            </a:r>
            <a:r>
              <a:rPr lang="en-US" dirty="0" err="1" smtClean="0"/>
              <a:t>молеро-фарбарски</a:t>
            </a:r>
            <a:r>
              <a:rPr lang="en-US" dirty="0" smtClean="0"/>
              <a:t> </a:t>
            </a:r>
            <a:r>
              <a:rPr lang="mk-MK" dirty="0" smtClean="0"/>
              <a:t>активности</a:t>
            </a:r>
            <a:r>
              <a:rPr lang="en-US" dirty="0" smtClean="0"/>
              <a:t> и </a:t>
            </a:r>
            <a:r>
              <a:rPr lang="en-US" dirty="0" err="1" smtClean="0"/>
              <a:t>нужна</a:t>
            </a:r>
            <a:r>
              <a:rPr lang="en-US" dirty="0" smtClean="0"/>
              <a:t> </a:t>
            </a:r>
            <a:r>
              <a:rPr lang="en-US" dirty="0" err="1" smtClean="0"/>
              <a:t>реконструкција</a:t>
            </a:r>
            <a:r>
              <a:rPr lang="en-US" dirty="0" smtClean="0"/>
              <a:t> </a:t>
            </a:r>
            <a:r>
              <a:rPr lang="en-US" dirty="0" err="1" smtClean="0"/>
              <a:t>на</a:t>
            </a:r>
            <a:r>
              <a:rPr lang="en-US" dirty="0" smtClean="0"/>
              <a:t> </a:t>
            </a:r>
            <a:r>
              <a:rPr lang="en-US" dirty="0" err="1" smtClean="0"/>
              <a:t>претседателскиот</a:t>
            </a:r>
            <a:r>
              <a:rPr lang="en-US" dirty="0" smtClean="0"/>
              <a:t> </a:t>
            </a:r>
            <a:r>
              <a:rPr lang="en-US" dirty="0" err="1" smtClean="0"/>
              <a:t>кабинет</a:t>
            </a:r>
            <a:r>
              <a:rPr lang="mk-MK" dirty="0" smtClean="0"/>
              <a:t>,</a:t>
            </a:r>
          </a:p>
          <a:p>
            <a:r>
              <a:rPr lang="mk-MK" dirty="0" smtClean="0"/>
              <a:t>П</a:t>
            </a:r>
            <a:r>
              <a:rPr lang="en-US" dirty="0" err="1" smtClean="0"/>
              <a:t>ромена</a:t>
            </a:r>
            <a:r>
              <a:rPr lang="en-US" dirty="0" smtClean="0"/>
              <a:t> </a:t>
            </a:r>
            <a:r>
              <a:rPr lang="en-US" dirty="0" err="1" smtClean="0"/>
              <a:t>на</a:t>
            </a:r>
            <a:r>
              <a:rPr lang="en-US" dirty="0" smtClean="0"/>
              <a:t> </a:t>
            </a:r>
            <a:r>
              <a:rPr lang="en-US" dirty="0" err="1" smtClean="0"/>
              <a:t>влезната</a:t>
            </a:r>
            <a:r>
              <a:rPr lang="en-US" dirty="0" smtClean="0"/>
              <a:t> </a:t>
            </a:r>
            <a:r>
              <a:rPr lang="en-US" dirty="0" err="1" smtClean="0"/>
              <a:t>врата</a:t>
            </a:r>
            <a:r>
              <a:rPr lang="en-US" dirty="0" smtClean="0"/>
              <a:t> </a:t>
            </a:r>
            <a:r>
              <a:rPr lang="mk-MK" dirty="0" smtClean="0"/>
              <a:t>и поставување нов систем за контрола на пристап и евиденција на работно време,</a:t>
            </a:r>
          </a:p>
          <a:p>
            <a:r>
              <a:rPr lang="mk-MK" dirty="0" smtClean="0"/>
              <a:t>Р</a:t>
            </a:r>
            <a:r>
              <a:rPr lang="en-US" dirty="0" err="1" smtClean="0"/>
              <a:t>еновира</a:t>
            </a:r>
            <a:r>
              <a:rPr lang="mk-MK" dirty="0" smtClean="0"/>
              <a:t>ње на </a:t>
            </a:r>
            <a:r>
              <a:rPr lang="en-US" dirty="0" smtClean="0"/>
              <a:t> </a:t>
            </a:r>
            <a:r>
              <a:rPr lang="en-US" dirty="0" err="1" smtClean="0"/>
              <a:t>нефункционал</a:t>
            </a:r>
            <a:r>
              <a:rPr lang="mk-MK" dirty="0" smtClean="0"/>
              <a:t>ен</a:t>
            </a:r>
            <a:r>
              <a:rPr lang="en-US" dirty="0" smtClean="0"/>
              <a:t> </a:t>
            </a:r>
            <a:r>
              <a:rPr lang="en-US" dirty="0" err="1" smtClean="0"/>
              <a:t>машки</a:t>
            </a:r>
            <a:r>
              <a:rPr lang="en-US" dirty="0" smtClean="0"/>
              <a:t> </a:t>
            </a:r>
            <a:r>
              <a:rPr lang="en-US" dirty="0" err="1" smtClean="0"/>
              <a:t>тоалет</a:t>
            </a:r>
            <a:r>
              <a:rPr lang="en-US" dirty="0" smtClean="0"/>
              <a:t> </a:t>
            </a:r>
            <a:r>
              <a:rPr lang="mk-MK" dirty="0" smtClean="0"/>
              <a:t>и промена на санитарни елементи во останатите </a:t>
            </a:r>
            <a:r>
              <a:rPr lang="en-US" dirty="0" err="1" smtClean="0"/>
              <a:t>тоалети</a:t>
            </a:r>
            <a:r>
              <a:rPr lang="en-US" dirty="0" smtClean="0"/>
              <a:t> </a:t>
            </a:r>
            <a:r>
              <a:rPr lang="en-US" dirty="0" err="1" smtClean="0"/>
              <a:t>со</a:t>
            </a:r>
            <a:r>
              <a:rPr lang="en-US" dirty="0" smtClean="0"/>
              <a:t> </a:t>
            </a:r>
            <a:r>
              <a:rPr lang="en-US" dirty="0" err="1" smtClean="0"/>
              <a:t>вградување</a:t>
            </a:r>
            <a:r>
              <a:rPr lang="en-US" dirty="0" smtClean="0"/>
              <a:t> </a:t>
            </a:r>
            <a:r>
              <a:rPr lang="en-US" dirty="0" err="1" smtClean="0"/>
              <a:t>на</a:t>
            </a:r>
            <a:r>
              <a:rPr lang="en-US" dirty="0" smtClean="0"/>
              <a:t> </a:t>
            </a:r>
            <a:r>
              <a:rPr lang="en-US" dirty="0" err="1" smtClean="0"/>
              <a:t>вентилација</a:t>
            </a:r>
            <a:r>
              <a:rPr lang="mk-MK" dirty="0" smtClean="0"/>
              <a:t>,</a:t>
            </a:r>
          </a:p>
          <a:p>
            <a:r>
              <a:rPr lang="mk-MK" dirty="0" smtClean="0"/>
              <a:t>Функционална адаптација на санитарен јазол за странки.</a:t>
            </a:r>
          </a:p>
          <a:p>
            <a:pPr algn="ctr">
              <a:buNone/>
            </a:pPr>
            <a:endParaRPr lang="mk-MK" dirty="0" smtClean="0"/>
          </a:p>
        </p:txBody>
      </p:sp>
      <p:sp>
        <p:nvSpPr>
          <p:cNvPr id="2" name="Title 1"/>
          <p:cNvSpPr>
            <a:spLocks noGrp="1"/>
          </p:cNvSpPr>
          <p:nvPr>
            <p:ph type="title"/>
          </p:nvPr>
        </p:nvSpPr>
        <p:spPr>
          <a:xfrm>
            <a:off x="381000" y="457200"/>
            <a:ext cx="8229600" cy="914400"/>
          </a:xfrm>
        </p:spPr>
        <p:txBody>
          <a:bodyPr>
            <a:normAutofit fontScale="90000"/>
          </a:bodyPr>
          <a:lstStyle/>
          <a:p>
            <a:pPr algn="ctr"/>
            <a:r>
              <a:rPr lang="mk-MK" sz="4000" dirty="0" smtClean="0"/>
              <a:t>Инвестициони активности </a:t>
            </a:r>
            <a:br>
              <a:rPr lang="mk-MK" sz="4000" dirty="0" smtClean="0"/>
            </a:br>
            <a:r>
              <a:rPr lang="mk-MK" sz="4000" dirty="0" smtClean="0"/>
              <a:t>во периодот од 2021 - 2024 година</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524000"/>
            <a:ext cx="8229600" cy="5105400"/>
          </a:xfrm>
        </p:spPr>
        <p:txBody>
          <a:bodyPr>
            <a:normAutofit fontScale="85000" lnSpcReduction="10000"/>
          </a:bodyPr>
          <a:lstStyle/>
          <a:p>
            <a:pPr algn="ctr">
              <a:buNone/>
            </a:pPr>
            <a:endParaRPr lang="mk-MK" dirty="0" smtClean="0"/>
          </a:p>
          <a:p>
            <a:r>
              <a:rPr lang="en-US" dirty="0" err="1" smtClean="0"/>
              <a:t>Заради</a:t>
            </a:r>
            <a:r>
              <a:rPr lang="en-US" dirty="0" smtClean="0"/>
              <a:t> </a:t>
            </a:r>
            <a:r>
              <a:rPr lang="en-US" dirty="0" err="1" smtClean="0"/>
              <a:t>доследна</a:t>
            </a:r>
            <a:r>
              <a:rPr lang="en-US" dirty="0" smtClean="0"/>
              <a:t> </a:t>
            </a:r>
            <a:r>
              <a:rPr lang="en-US" dirty="0" err="1" smtClean="0"/>
              <a:t>примена</a:t>
            </a:r>
            <a:r>
              <a:rPr lang="en-US" dirty="0" smtClean="0"/>
              <a:t> </a:t>
            </a:r>
            <a:r>
              <a:rPr lang="en-US" dirty="0" err="1" smtClean="0"/>
              <a:t>на</a:t>
            </a:r>
            <a:r>
              <a:rPr lang="en-US" dirty="0" smtClean="0"/>
              <a:t> </a:t>
            </a:r>
            <a:r>
              <a:rPr lang="en-US" dirty="0" err="1" smtClean="0"/>
              <a:t>Законот</a:t>
            </a:r>
            <a:r>
              <a:rPr lang="en-US" dirty="0" smtClean="0"/>
              <a:t> </a:t>
            </a:r>
            <a:r>
              <a:rPr lang="en-US" dirty="0" err="1" smtClean="0"/>
              <a:t>за</a:t>
            </a:r>
            <a:r>
              <a:rPr lang="en-US" dirty="0" smtClean="0"/>
              <a:t> </a:t>
            </a:r>
            <a:r>
              <a:rPr lang="en-US" dirty="0" err="1" smtClean="0"/>
              <a:t>безбедност</a:t>
            </a:r>
            <a:r>
              <a:rPr lang="en-US" dirty="0" smtClean="0"/>
              <a:t> и </a:t>
            </a:r>
            <a:r>
              <a:rPr lang="en-US" dirty="0" err="1" smtClean="0"/>
              <a:t>здравје</a:t>
            </a:r>
            <a:r>
              <a:rPr lang="en-US" dirty="0" smtClean="0"/>
              <a:t> </a:t>
            </a:r>
            <a:r>
              <a:rPr lang="en-US" dirty="0" err="1" smtClean="0"/>
              <a:t>при</a:t>
            </a:r>
            <a:r>
              <a:rPr lang="en-US" dirty="0" smtClean="0"/>
              <a:t> </a:t>
            </a:r>
            <a:r>
              <a:rPr lang="en-US" dirty="0" err="1" smtClean="0"/>
              <a:t>работа</a:t>
            </a:r>
            <a:r>
              <a:rPr lang="en-US" dirty="0" smtClean="0"/>
              <a:t>,  </a:t>
            </a:r>
            <a:r>
              <a:rPr lang="en-US" dirty="0" err="1" smtClean="0"/>
              <a:t>извршена</a:t>
            </a:r>
            <a:r>
              <a:rPr lang="en-US" dirty="0" smtClean="0"/>
              <a:t> е </a:t>
            </a:r>
            <a:r>
              <a:rPr lang="en-US" dirty="0" err="1" smtClean="0"/>
              <a:t>набавка</a:t>
            </a:r>
            <a:r>
              <a:rPr lang="en-US" dirty="0" smtClean="0"/>
              <a:t> </a:t>
            </a:r>
            <a:r>
              <a:rPr lang="en-US" dirty="0" err="1" smtClean="0"/>
              <a:t>на</a:t>
            </a:r>
            <a:r>
              <a:rPr lang="en-US" dirty="0" smtClean="0"/>
              <a:t> </a:t>
            </a:r>
            <a:r>
              <a:rPr lang="en-US" dirty="0" err="1" smtClean="0"/>
              <a:t>средства</a:t>
            </a:r>
            <a:r>
              <a:rPr lang="en-US" dirty="0" smtClean="0"/>
              <a:t> </a:t>
            </a:r>
            <a:r>
              <a:rPr lang="en-US" dirty="0" err="1" smtClean="0"/>
              <a:t>за</a:t>
            </a:r>
            <a:r>
              <a:rPr lang="en-US" dirty="0" smtClean="0"/>
              <a:t> </a:t>
            </a:r>
            <a:r>
              <a:rPr lang="en-US" dirty="0" err="1" smtClean="0"/>
              <a:t>одржување</a:t>
            </a:r>
            <a:r>
              <a:rPr lang="en-US" dirty="0" smtClean="0"/>
              <a:t> </a:t>
            </a:r>
            <a:r>
              <a:rPr lang="en-US" dirty="0" err="1" smtClean="0"/>
              <a:t>на</a:t>
            </a:r>
            <a:r>
              <a:rPr lang="en-US" dirty="0" smtClean="0"/>
              <a:t> </a:t>
            </a:r>
            <a:r>
              <a:rPr lang="en-US" dirty="0" err="1" smtClean="0"/>
              <a:t>хигиена</a:t>
            </a:r>
            <a:r>
              <a:rPr lang="en-US" dirty="0" smtClean="0"/>
              <a:t> </a:t>
            </a:r>
            <a:r>
              <a:rPr lang="en-US" dirty="0" err="1" smtClean="0"/>
              <a:t>за</a:t>
            </a:r>
            <a:r>
              <a:rPr lang="en-US" dirty="0" smtClean="0"/>
              <a:t> </a:t>
            </a:r>
            <a:r>
              <a:rPr lang="en-US" dirty="0" err="1" smtClean="0"/>
              <a:t>лица</a:t>
            </a:r>
            <a:r>
              <a:rPr lang="en-US" dirty="0" smtClean="0"/>
              <a:t> и </a:t>
            </a:r>
            <a:r>
              <a:rPr lang="en-US" dirty="0" err="1" smtClean="0"/>
              <a:t>за</a:t>
            </a:r>
            <a:r>
              <a:rPr lang="en-US" dirty="0" smtClean="0"/>
              <a:t> </a:t>
            </a:r>
            <a:r>
              <a:rPr lang="en-US" dirty="0" err="1" smtClean="0"/>
              <a:t>чистење</a:t>
            </a:r>
            <a:r>
              <a:rPr lang="en-US" dirty="0" smtClean="0"/>
              <a:t> </a:t>
            </a:r>
            <a:r>
              <a:rPr lang="en-US" dirty="0" err="1" smtClean="0"/>
              <a:t>на</a:t>
            </a:r>
            <a:r>
              <a:rPr lang="en-US" dirty="0" smtClean="0"/>
              <a:t> </a:t>
            </a:r>
            <a:r>
              <a:rPr lang="en-US" dirty="0" err="1" smtClean="0"/>
              <a:t>судската</a:t>
            </a:r>
            <a:r>
              <a:rPr lang="en-US" dirty="0" smtClean="0"/>
              <a:t> </a:t>
            </a:r>
            <a:r>
              <a:rPr lang="en-US" dirty="0" err="1" smtClean="0"/>
              <a:t>зграда</a:t>
            </a:r>
            <a:r>
              <a:rPr lang="mk-MK" dirty="0" smtClean="0"/>
              <a:t>,</a:t>
            </a:r>
            <a:r>
              <a:rPr lang="en-US" dirty="0" smtClean="0"/>
              <a:t> </a:t>
            </a:r>
          </a:p>
          <a:p>
            <a:r>
              <a:rPr lang="mk-MK" dirty="0" smtClean="0"/>
              <a:t>Промена на разводните табли, промена </a:t>
            </a:r>
            <a:r>
              <a:rPr lang="mk-MK" dirty="0" smtClean="0"/>
              <a:t>на </a:t>
            </a:r>
            <a:r>
              <a:rPr lang="mk-MK" dirty="0" smtClean="0"/>
              <a:t>дел од електричната мрежа, и</a:t>
            </a:r>
            <a:r>
              <a:rPr lang="en-US" dirty="0" err="1" smtClean="0"/>
              <a:t>нсталирање</a:t>
            </a:r>
            <a:r>
              <a:rPr lang="en-US" dirty="0" smtClean="0"/>
              <a:t> </a:t>
            </a:r>
            <a:r>
              <a:rPr lang="en-US" dirty="0" err="1" smtClean="0"/>
              <a:t>на</a:t>
            </a:r>
            <a:r>
              <a:rPr lang="en-US" dirty="0" smtClean="0"/>
              <a:t> </a:t>
            </a:r>
            <a:r>
              <a:rPr lang="en-US" dirty="0" err="1" smtClean="0"/>
              <a:t>лед</a:t>
            </a:r>
            <a:r>
              <a:rPr lang="en-US" dirty="0" smtClean="0"/>
              <a:t> </a:t>
            </a:r>
            <a:r>
              <a:rPr lang="en-US" dirty="0" err="1" smtClean="0"/>
              <a:t>осветлување</a:t>
            </a:r>
            <a:r>
              <a:rPr lang="en-US" dirty="0" smtClean="0"/>
              <a:t> и </a:t>
            </a:r>
            <a:r>
              <a:rPr lang="en-US" dirty="0" err="1" smtClean="0"/>
              <a:t>автоматски</a:t>
            </a:r>
            <a:r>
              <a:rPr lang="en-US" dirty="0" smtClean="0"/>
              <a:t> </a:t>
            </a:r>
            <a:r>
              <a:rPr lang="en-US" dirty="0" err="1" smtClean="0"/>
              <a:t>систем</a:t>
            </a:r>
            <a:r>
              <a:rPr lang="en-US" dirty="0" smtClean="0"/>
              <a:t> </a:t>
            </a:r>
            <a:r>
              <a:rPr lang="en-US" dirty="0" err="1" smtClean="0"/>
              <a:t>на</a:t>
            </a:r>
            <a:r>
              <a:rPr lang="en-US" dirty="0" smtClean="0"/>
              <a:t> </a:t>
            </a:r>
            <a:r>
              <a:rPr lang="en-US" dirty="0" err="1" smtClean="0"/>
              <a:t>користење</a:t>
            </a:r>
            <a:r>
              <a:rPr lang="en-US" dirty="0" smtClean="0"/>
              <a:t> </a:t>
            </a:r>
            <a:r>
              <a:rPr lang="en-US" dirty="0" err="1" smtClean="0"/>
              <a:t>на</a:t>
            </a:r>
            <a:r>
              <a:rPr lang="en-US" dirty="0" smtClean="0"/>
              <a:t> </a:t>
            </a:r>
            <a:r>
              <a:rPr lang="en-US" dirty="0" err="1" smtClean="0"/>
              <a:t>осветлувањето</a:t>
            </a:r>
            <a:r>
              <a:rPr lang="mk-MK" dirty="0" smtClean="0"/>
              <a:t>,</a:t>
            </a:r>
            <a:endParaRPr lang="en-US" dirty="0" smtClean="0"/>
          </a:p>
          <a:p>
            <a:r>
              <a:rPr lang="mk-MK" dirty="0" smtClean="0"/>
              <a:t>Санација </a:t>
            </a:r>
            <a:r>
              <a:rPr lang="en-US" dirty="0" err="1" smtClean="0"/>
              <a:t>на</a:t>
            </a:r>
            <a:r>
              <a:rPr lang="en-US" dirty="0" smtClean="0"/>
              <a:t> </a:t>
            </a:r>
            <a:r>
              <a:rPr lang="en-US" dirty="0" err="1" smtClean="0"/>
              <a:t>парните</a:t>
            </a:r>
            <a:r>
              <a:rPr lang="en-US" dirty="0" smtClean="0"/>
              <a:t> </a:t>
            </a:r>
            <a:r>
              <a:rPr lang="en-US" dirty="0" err="1" smtClean="0"/>
              <a:t>котли</a:t>
            </a:r>
            <a:r>
              <a:rPr lang="mk-MK" dirty="0" smtClean="0"/>
              <a:t>,</a:t>
            </a:r>
          </a:p>
          <a:p>
            <a:r>
              <a:rPr lang="mk-MK" dirty="0" smtClean="0"/>
              <a:t>Чистење на</a:t>
            </a:r>
            <a:r>
              <a:rPr lang="en-US" dirty="0" smtClean="0"/>
              <a:t> </a:t>
            </a:r>
            <a:r>
              <a:rPr lang="en-US" dirty="0" err="1" smtClean="0"/>
              <a:t>резервоарот</a:t>
            </a:r>
            <a:r>
              <a:rPr lang="en-US" dirty="0" smtClean="0"/>
              <a:t> </a:t>
            </a:r>
            <a:r>
              <a:rPr lang="mk-MK" dirty="0" smtClean="0"/>
              <a:t>од </a:t>
            </a:r>
            <a:r>
              <a:rPr lang="en-US" dirty="0" err="1" smtClean="0"/>
              <a:t>гориво-талог</a:t>
            </a:r>
            <a:r>
              <a:rPr lang="en-US" dirty="0" smtClean="0"/>
              <a:t> </a:t>
            </a:r>
            <a:r>
              <a:rPr lang="mk-MK" dirty="0" smtClean="0"/>
              <a:t>со </a:t>
            </a:r>
            <a:r>
              <a:rPr lang="en-US" dirty="0" err="1" smtClean="0"/>
              <a:t>продувување</a:t>
            </a:r>
            <a:r>
              <a:rPr lang="en-US" dirty="0" smtClean="0"/>
              <a:t> - </a:t>
            </a:r>
            <a:r>
              <a:rPr lang="en-US" dirty="0" err="1" smtClean="0"/>
              <a:t>проветрување</a:t>
            </a:r>
            <a:r>
              <a:rPr lang="en-US" dirty="0" smtClean="0"/>
              <a:t>, </a:t>
            </a:r>
            <a:r>
              <a:rPr lang="en-US" dirty="0" err="1" smtClean="0"/>
              <a:t>по</a:t>
            </a:r>
            <a:r>
              <a:rPr lang="en-US" dirty="0" smtClean="0"/>
              <a:t> </a:t>
            </a:r>
            <a:r>
              <a:rPr lang="en-US" dirty="0" err="1" smtClean="0"/>
              <a:t>што</a:t>
            </a:r>
            <a:r>
              <a:rPr lang="en-US" dirty="0" smtClean="0"/>
              <a:t>, </a:t>
            </a:r>
            <a:r>
              <a:rPr lang="en-US" dirty="0" err="1" smtClean="0"/>
              <a:t>по</a:t>
            </a:r>
            <a:r>
              <a:rPr lang="en-US" dirty="0" smtClean="0"/>
              <a:t> </a:t>
            </a:r>
            <a:r>
              <a:rPr lang="en-US" dirty="0" err="1" smtClean="0"/>
              <a:t>добиеното</a:t>
            </a:r>
            <a:r>
              <a:rPr lang="en-US" dirty="0" smtClean="0"/>
              <a:t> </a:t>
            </a:r>
            <a:r>
              <a:rPr lang="en-US" dirty="0" err="1" smtClean="0"/>
              <a:t>одобрение</a:t>
            </a:r>
            <a:r>
              <a:rPr lang="en-US" dirty="0" smtClean="0"/>
              <a:t> </a:t>
            </a:r>
            <a:r>
              <a:rPr lang="en-US" dirty="0" err="1" smtClean="0"/>
              <a:t>од</a:t>
            </a:r>
            <a:r>
              <a:rPr lang="en-US" dirty="0" smtClean="0"/>
              <a:t> ЦИРКО - </a:t>
            </a:r>
            <a:r>
              <a:rPr lang="en-US" dirty="0" err="1" smtClean="0"/>
              <a:t>Центар</a:t>
            </a:r>
            <a:r>
              <a:rPr lang="en-US" dirty="0" smtClean="0"/>
              <a:t> </a:t>
            </a:r>
            <a:r>
              <a:rPr lang="en-US" dirty="0" err="1" smtClean="0"/>
              <a:t>за</a:t>
            </a:r>
            <a:r>
              <a:rPr lang="en-US" dirty="0" smtClean="0"/>
              <a:t> </a:t>
            </a:r>
            <a:r>
              <a:rPr lang="en-US" dirty="0" err="1" smtClean="0"/>
              <a:t>истражување</a:t>
            </a:r>
            <a:r>
              <a:rPr lang="en-US" dirty="0" smtClean="0"/>
              <a:t>, </a:t>
            </a:r>
            <a:r>
              <a:rPr lang="en-US" dirty="0" err="1" smtClean="0"/>
              <a:t>развој</a:t>
            </a:r>
            <a:r>
              <a:rPr lang="en-US" dirty="0" smtClean="0"/>
              <a:t> и </a:t>
            </a:r>
            <a:r>
              <a:rPr lang="en-US" dirty="0" err="1" smtClean="0"/>
              <a:t>континуирано</a:t>
            </a:r>
            <a:r>
              <a:rPr lang="en-US" dirty="0" smtClean="0"/>
              <a:t> </a:t>
            </a:r>
            <a:r>
              <a:rPr lang="en-US" dirty="0" err="1" smtClean="0"/>
              <a:t>образование</a:t>
            </a:r>
            <a:r>
              <a:rPr lang="en-US" dirty="0" smtClean="0"/>
              <a:t> </a:t>
            </a:r>
            <a:r>
              <a:rPr lang="en-US" dirty="0" err="1" smtClean="0"/>
              <a:t>од</a:t>
            </a:r>
            <a:r>
              <a:rPr lang="en-US" dirty="0" smtClean="0"/>
              <a:t> </a:t>
            </a:r>
            <a:r>
              <a:rPr lang="en-US" dirty="0" err="1" smtClean="0"/>
              <a:t>Скопје</a:t>
            </a:r>
            <a:r>
              <a:rPr lang="en-US" dirty="0" smtClean="0"/>
              <a:t>, </a:t>
            </a:r>
            <a:r>
              <a:rPr lang="en-US" dirty="0" err="1" smtClean="0"/>
              <a:t>системот</a:t>
            </a:r>
            <a:r>
              <a:rPr lang="en-US" dirty="0" smtClean="0"/>
              <a:t> </a:t>
            </a:r>
            <a:r>
              <a:rPr lang="en-US" dirty="0" err="1" smtClean="0"/>
              <a:t>за</a:t>
            </a:r>
            <a:r>
              <a:rPr lang="en-US" dirty="0" smtClean="0"/>
              <a:t> </a:t>
            </a:r>
            <a:r>
              <a:rPr lang="en-US" dirty="0" err="1" smtClean="0"/>
              <a:t>греење</a:t>
            </a:r>
            <a:r>
              <a:rPr lang="en-US" dirty="0" smtClean="0"/>
              <a:t> е </a:t>
            </a:r>
            <a:r>
              <a:rPr lang="en-US" dirty="0" err="1" smtClean="0"/>
              <a:t>ставен</a:t>
            </a:r>
            <a:r>
              <a:rPr lang="en-US" dirty="0" smtClean="0"/>
              <a:t> </a:t>
            </a:r>
            <a:r>
              <a:rPr lang="en-US" dirty="0" err="1" smtClean="0"/>
              <a:t>во</a:t>
            </a:r>
            <a:r>
              <a:rPr lang="en-US" dirty="0" smtClean="0"/>
              <a:t> </a:t>
            </a:r>
            <a:r>
              <a:rPr lang="en-US" dirty="0" err="1" smtClean="0"/>
              <a:t>функција</a:t>
            </a:r>
            <a:r>
              <a:rPr lang="mk-MK" dirty="0" smtClean="0"/>
              <a:t>,</a:t>
            </a:r>
            <a:r>
              <a:rPr lang="en-US" dirty="0" smtClean="0"/>
              <a:t>                                                                                                                                       </a:t>
            </a:r>
          </a:p>
          <a:p>
            <a:r>
              <a:rPr lang="mk-MK" dirty="0" smtClean="0"/>
              <a:t>С</a:t>
            </a:r>
            <a:r>
              <a:rPr lang="en-US" dirty="0" err="1" smtClean="0"/>
              <a:t>анација</a:t>
            </a:r>
            <a:r>
              <a:rPr lang="en-US" dirty="0" smtClean="0"/>
              <a:t> – </a:t>
            </a:r>
            <a:r>
              <a:rPr lang="en-US" dirty="0" err="1" smtClean="0"/>
              <a:t>реновирање</a:t>
            </a:r>
            <a:r>
              <a:rPr lang="en-US" dirty="0" smtClean="0"/>
              <a:t> и </a:t>
            </a:r>
            <a:r>
              <a:rPr lang="en-US" dirty="0" err="1" smtClean="0"/>
              <a:t>замена</a:t>
            </a:r>
            <a:r>
              <a:rPr lang="en-US" dirty="0" smtClean="0"/>
              <a:t> </a:t>
            </a:r>
            <a:r>
              <a:rPr lang="en-US" dirty="0" err="1" smtClean="0"/>
              <a:t>на</a:t>
            </a:r>
            <a:r>
              <a:rPr lang="en-US" dirty="0" smtClean="0"/>
              <a:t> </a:t>
            </a:r>
            <a:r>
              <a:rPr lang="en-US" dirty="0" err="1" smtClean="0"/>
              <a:t>кровна</a:t>
            </a:r>
            <a:r>
              <a:rPr lang="en-US" dirty="0" smtClean="0"/>
              <a:t> </a:t>
            </a:r>
            <a:r>
              <a:rPr lang="en-US" dirty="0" err="1" smtClean="0"/>
              <a:t>покривка</a:t>
            </a:r>
            <a:r>
              <a:rPr lang="en-US" dirty="0" smtClean="0"/>
              <a:t> </a:t>
            </a:r>
            <a:r>
              <a:rPr lang="en-US" dirty="0" err="1" smtClean="0"/>
              <a:t>со</a:t>
            </a:r>
            <a:r>
              <a:rPr lang="en-US" dirty="0" smtClean="0"/>
              <a:t> </a:t>
            </a:r>
            <a:r>
              <a:rPr lang="en-US" dirty="0" err="1" smtClean="0"/>
              <a:t>инсталација</a:t>
            </a:r>
            <a:r>
              <a:rPr lang="en-US" dirty="0" smtClean="0"/>
              <a:t> </a:t>
            </a:r>
            <a:r>
              <a:rPr lang="en-US" dirty="0" err="1" smtClean="0"/>
              <a:t>на</a:t>
            </a:r>
            <a:r>
              <a:rPr lang="en-US" dirty="0" smtClean="0"/>
              <a:t> </a:t>
            </a:r>
            <a:r>
              <a:rPr lang="en-US" dirty="0" err="1" smtClean="0"/>
              <a:t>фотоволтаична</a:t>
            </a:r>
            <a:r>
              <a:rPr lang="en-US" dirty="0" smtClean="0"/>
              <a:t> </a:t>
            </a:r>
            <a:r>
              <a:rPr lang="en-US" dirty="0" err="1" smtClean="0"/>
              <a:t>централа</a:t>
            </a:r>
            <a:r>
              <a:rPr lang="en-US" dirty="0" smtClean="0"/>
              <a:t>.</a:t>
            </a:r>
          </a:p>
          <a:p>
            <a:pPr algn="ctr">
              <a:buNone/>
            </a:pPr>
            <a:endParaRPr lang="mk-MK" dirty="0" smtClean="0"/>
          </a:p>
        </p:txBody>
      </p:sp>
      <p:sp>
        <p:nvSpPr>
          <p:cNvPr id="2" name="Title 1"/>
          <p:cNvSpPr>
            <a:spLocks noGrp="1"/>
          </p:cNvSpPr>
          <p:nvPr>
            <p:ph type="title"/>
          </p:nvPr>
        </p:nvSpPr>
        <p:spPr>
          <a:xfrm>
            <a:off x="381000" y="457200"/>
            <a:ext cx="8229600" cy="914400"/>
          </a:xfrm>
        </p:spPr>
        <p:txBody>
          <a:bodyPr>
            <a:normAutofit fontScale="90000"/>
          </a:bodyPr>
          <a:lstStyle/>
          <a:p>
            <a:pPr algn="ctr"/>
            <a:r>
              <a:rPr lang="mk-MK" sz="4000" dirty="0" smtClean="0"/>
              <a:t>Инвестициони активности </a:t>
            </a:r>
            <a:br>
              <a:rPr lang="mk-MK" sz="4000" dirty="0" smtClean="0"/>
            </a:br>
            <a:r>
              <a:rPr lang="mk-MK" sz="4000" dirty="0" smtClean="0"/>
              <a:t>во периодот од 2021 - 2024 година</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6172200"/>
          </a:xfrm>
        </p:spPr>
        <p:txBody>
          <a:bodyPr>
            <a:normAutofit lnSpcReduction="10000"/>
          </a:bodyPr>
          <a:lstStyle/>
          <a:p>
            <a:pPr algn="just">
              <a:buNone/>
            </a:pPr>
            <a:r>
              <a:rPr lang="mk-MK" dirty="0" smtClean="0">
                <a:latin typeface="Constantia" pitchFamily="18" charset="0"/>
              </a:rPr>
              <a:t>  		</a:t>
            </a:r>
            <a:r>
              <a:rPr lang="mk-MK" sz="2400" dirty="0" smtClean="0">
                <a:latin typeface="Constantia" pitchFamily="18" charset="0"/>
              </a:rPr>
              <a:t> Со оваа Јавна презентација, со сила на аргументите</a:t>
            </a:r>
            <a:r>
              <a:rPr lang="mk-MK" sz="2400" smtClean="0">
                <a:latin typeface="Constantia" pitchFamily="18" charset="0"/>
              </a:rPr>
              <a:t>, применувајќи </a:t>
            </a:r>
            <a:r>
              <a:rPr lang="mk-MK" sz="2400" dirty="0" smtClean="0">
                <a:latin typeface="Constantia" pitchFamily="18" charset="0"/>
              </a:rPr>
              <a:t>ги начелата на транспарентност и отчетност, се отвара можност за надминување на погрешната перцепција на јавноста кон судскиот систем. </a:t>
            </a:r>
          </a:p>
          <a:p>
            <a:pPr algn="just">
              <a:buNone/>
            </a:pPr>
            <a:r>
              <a:rPr lang="mk-MK" sz="2400" dirty="0" smtClean="0">
                <a:latin typeface="Constantia" pitchFamily="18" charset="0"/>
              </a:rPr>
              <a:t>		За воспоставување на реален вредносен суд на јавноста потребна е нејзина промоција на аргументирани мислења, идеи и критики во насока на унапредување на перформансите во судскиот систем. </a:t>
            </a:r>
          </a:p>
          <a:p>
            <a:pPr algn="just">
              <a:buNone/>
            </a:pPr>
            <a:endParaRPr lang="mk-MK" sz="2800" dirty="0" smtClean="0">
              <a:latin typeface="Constantia" pitchFamily="18" charset="0"/>
            </a:endParaRPr>
          </a:p>
          <a:p>
            <a:pPr algn="ctr">
              <a:buNone/>
            </a:pPr>
            <a:r>
              <a:rPr lang="mk-MK" sz="2800" dirty="0" smtClean="0">
                <a:latin typeface="Constantia" pitchFamily="18" charset="0"/>
              </a:rPr>
              <a:t>ВИ БЛАГОДАРИМЕ НА ВНИМАНИЕТО </a:t>
            </a:r>
          </a:p>
          <a:p>
            <a:pPr algn="ctr">
              <a:buNone/>
            </a:pPr>
            <a:endParaRPr lang="mk-MK" sz="2800" dirty="0" smtClean="0">
              <a:latin typeface="Constantia" pitchFamily="18" charset="0"/>
            </a:endParaRPr>
          </a:p>
          <a:p>
            <a:pPr algn="ctr">
              <a:buNone/>
            </a:pPr>
            <a:r>
              <a:rPr lang="mk-MK" sz="2000" dirty="0" smtClean="0">
                <a:latin typeface="Constantia" pitchFamily="18" charset="0"/>
              </a:rPr>
              <a:t>ОСНОВЕН СУД ГЕВГЕЛИЈА</a:t>
            </a:r>
          </a:p>
          <a:p>
            <a:pPr algn="ctr">
              <a:buNone/>
            </a:pPr>
            <a:r>
              <a:rPr lang="mk-MK" sz="2000" dirty="0" smtClean="0">
                <a:latin typeface="Constantia" pitchFamily="18" charset="0"/>
              </a:rPr>
              <a:t>ПРЕТСЕДАТЕЛ МАРИЦА АВРАМЧЕВА ЗАФИРОВА</a:t>
            </a:r>
          </a:p>
          <a:p>
            <a:pPr algn="just">
              <a:buNone/>
            </a:pPr>
            <a:r>
              <a:rPr lang="mk-MK" sz="2400" dirty="0" smtClean="0">
                <a:latin typeface="Constantia" pitchFamily="18" charset="0"/>
              </a:rPr>
              <a:t>    </a:t>
            </a:r>
          </a:p>
          <a:p>
            <a:pPr algn="just">
              <a:buNone/>
            </a:pPr>
            <a:endParaRPr lang="mk-MK" sz="2400" dirty="0" smtClean="0">
              <a:latin typeface="Constantia" pitchFamily="18" charset="0"/>
            </a:endParaRPr>
          </a:p>
          <a:p>
            <a:pPr algn="just">
              <a:buNone/>
            </a:pPr>
            <a:endParaRPr lang="mk-MK" sz="2400" dirty="0" smtClean="0">
              <a:latin typeface="Constantia" pitchFamily="18" charset="0"/>
            </a:endParaRPr>
          </a:p>
          <a:p>
            <a:pPr algn="just">
              <a:buNone/>
            </a:pPr>
            <a:endParaRPr lang="mk-MK" sz="2400" dirty="0" smtClean="0">
              <a:latin typeface="Constantia" pitchFamily="18" charset="0"/>
            </a:endParaRPr>
          </a:p>
          <a:p>
            <a:pPr algn="just">
              <a:buNone/>
            </a:pPr>
            <a:endParaRPr lang="mk-MK" sz="2400" dirty="0" smtClean="0">
              <a:latin typeface="Constantia" pitchFamily="18" charset="0"/>
            </a:endParaRPr>
          </a:p>
          <a:p>
            <a:pPr algn="just">
              <a:buNone/>
            </a:pPr>
            <a:endParaRPr lang="mk-MK" sz="2400" dirty="0" smtClean="0">
              <a:latin typeface="Constantia" pitchFamily="18" charset="0"/>
            </a:endParaRPr>
          </a:p>
          <a:p>
            <a:pPr algn="just">
              <a:buNone/>
            </a:pPr>
            <a:endParaRPr lang="en-US" dirty="0" smtClean="0"/>
          </a:p>
          <a:p>
            <a:endParaRPr lang="en-US" dirty="0"/>
          </a:p>
        </p:txBody>
      </p:sp>
    </p:spTree>
  </p:cSld>
  <p:clrMapOvr>
    <a:masterClrMapping/>
  </p:clrMapOvr>
  <p:transition spd="slow" advClick="0" advTm="35000">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048000"/>
          <a:ext cx="8229599" cy="1341120"/>
        </p:xfrm>
        <a:graphic>
          <a:graphicData uri="http://schemas.openxmlformats.org/drawingml/2006/table">
            <a:tbl>
              <a:tblPr firstRow="1" bandRow="1">
                <a:tableStyleId>{5C22544A-7EE6-4342-B048-85BDC9FD1C3A}</a:tableStyleId>
              </a:tblPr>
              <a:tblGrid>
                <a:gridCol w="1371600"/>
                <a:gridCol w="1066800"/>
                <a:gridCol w="1088571"/>
                <a:gridCol w="1175657"/>
                <a:gridCol w="1175657"/>
                <a:gridCol w="1175657"/>
                <a:gridCol w="1175657"/>
              </a:tblGrid>
              <a:tr h="370840">
                <a:tc>
                  <a:txBody>
                    <a:bodyPr/>
                    <a:lstStyle/>
                    <a:p>
                      <a:pPr algn="ctr"/>
                      <a:r>
                        <a:rPr lang="mk-MK" sz="1400" dirty="0" smtClean="0">
                          <a:solidFill>
                            <a:schemeClr val="bg1"/>
                          </a:solidFill>
                        </a:rPr>
                        <a:t>Нерешени</a:t>
                      </a:r>
                      <a:r>
                        <a:rPr lang="mk-MK" sz="1400" baseline="0" dirty="0" smtClean="0">
                          <a:solidFill>
                            <a:schemeClr val="bg1"/>
                          </a:solidFill>
                        </a:rPr>
                        <a:t> предмети на почетокот на годината</a:t>
                      </a:r>
                      <a:endParaRPr lang="en-US" sz="1400" dirty="0">
                        <a:solidFill>
                          <a:schemeClr val="bg1"/>
                        </a:solidFill>
                      </a:endParaRPr>
                    </a:p>
                  </a:txBody>
                  <a:tcPr/>
                </a:tc>
                <a:tc>
                  <a:txBody>
                    <a:bodyPr/>
                    <a:lstStyle/>
                    <a:p>
                      <a:pPr algn="ctr"/>
                      <a:r>
                        <a:rPr lang="mk-MK" sz="1400" dirty="0" smtClean="0">
                          <a:solidFill>
                            <a:schemeClr val="bg1"/>
                          </a:solidFill>
                        </a:rPr>
                        <a:t>Новопримени</a:t>
                      </a:r>
                      <a:r>
                        <a:rPr lang="mk-MK" sz="1400" baseline="0" dirty="0" smtClean="0">
                          <a:solidFill>
                            <a:schemeClr val="bg1"/>
                          </a:solidFill>
                        </a:rPr>
                        <a:t> предмети</a:t>
                      </a:r>
                      <a:endParaRPr lang="en-US" sz="1400" dirty="0">
                        <a:solidFill>
                          <a:schemeClr val="bg1"/>
                        </a:solidFill>
                      </a:endParaRPr>
                    </a:p>
                  </a:txBody>
                  <a:tcPr/>
                </a:tc>
                <a:tc>
                  <a:txBody>
                    <a:bodyPr/>
                    <a:lstStyle/>
                    <a:p>
                      <a:pPr algn="ctr"/>
                      <a:r>
                        <a:rPr lang="mk-MK" sz="1400" dirty="0" smtClean="0">
                          <a:solidFill>
                            <a:schemeClr val="bg1"/>
                          </a:solidFill>
                        </a:rPr>
                        <a:t>Предмети</a:t>
                      </a:r>
                      <a:r>
                        <a:rPr lang="mk-MK" sz="1400" baseline="0" dirty="0" smtClean="0">
                          <a:solidFill>
                            <a:schemeClr val="bg1"/>
                          </a:solidFill>
                        </a:rPr>
                        <a:t> повторно во работа</a:t>
                      </a:r>
                      <a:endParaRPr lang="en-US" sz="1400" dirty="0">
                        <a:solidFill>
                          <a:schemeClr val="bg1"/>
                        </a:solidFill>
                      </a:endParaRPr>
                    </a:p>
                  </a:txBody>
                  <a:tcPr/>
                </a:tc>
                <a:tc>
                  <a:txBody>
                    <a:bodyPr/>
                    <a:lstStyle/>
                    <a:p>
                      <a:pPr algn="ctr"/>
                      <a:r>
                        <a:rPr lang="mk-MK" sz="1400" dirty="0" smtClean="0">
                          <a:solidFill>
                            <a:schemeClr val="bg1"/>
                          </a:solidFill>
                        </a:rPr>
                        <a:t>Погрешно заведени</a:t>
                      </a:r>
                      <a:endParaRPr lang="en-US" sz="1400" dirty="0">
                        <a:solidFill>
                          <a:schemeClr val="bg1"/>
                        </a:solidFill>
                      </a:endParaRPr>
                    </a:p>
                  </a:txBody>
                  <a:tcPr/>
                </a:tc>
                <a:tc>
                  <a:txBody>
                    <a:bodyPr/>
                    <a:lstStyle/>
                    <a:p>
                      <a:pPr algn="ctr"/>
                      <a:r>
                        <a:rPr lang="mk-MK" sz="1400" dirty="0" smtClean="0">
                          <a:solidFill>
                            <a:schemeClr val="bg1"/>
                          </a:solidFill>
                        </a:rPr>
                        <a:t>Вкупно предмети во работа</a:t>
                      </a:r>
                      <a:endParaRPr lang="en-US" sz="1400" dirty="0">
                        <a:solidFill>
                          <a:schemeClr val="bg1"/>
                        </a:solidFill>
                      </a:endParaRPr>
                    </a:p>
                  </a:txBody>
                  <a:tcPr/>
                </a:tc>
                <a:tc>
                  <a:txBody>
                    <a:bodyPr/>
                    <a:lstStyle/>
                    <a:p>
                      <a:pPr algn="ctr"/>
                      <a:r>
                        <a:rPr lang="mk-MK" sz="1400" dirty="0" smtClean="0">
                          <a:solidFill>
                            <a:schemeClr val="bg1"/>
                          </a:solidFill>
                        </a:rPr>
                        <a:t>Решени</a:t>
                      </a:r>
                      <a:r>
                        <a:rPr lang="mk-MK" sz="1400" baseline="0" dirty="0" smtClean="0">
                          <a:solidFill>
                            <a:schemeClr val="bg1"/>
                          </a:solidFill>
                        </a:rPr>
                        <a:t> предмети</a:t>
                      </a:r>
                      <a:endParaRPr lang="en-US" sz="1400" dirty="0">
                        <a:solidFill>
                          <a:schemeClr val="bg1"/>
                        </a:solidFill>
                      </a:endParaRPr>
                    </a:p>
                  </a:txBody>
                  <a:tcPr/>
                </a:tc>
                <a:tc>
                  <a:txBody>
                    <a:bodyPr/>
                    <a:lstStyle/>
                    <a:p>
                      <a:pPr algn="ctr"/>
                      <a:r>
                        <a:rPr lang="mk-MK" sz="1400" dirty="0" smtClean="0">
                          <a:solidFill>
                            <a:schemeClr val="bg1"/>
                          </a:solidFill>
                        </a:rPr>
                        <a:t>Останати</a:t>
                      </a:r>
                      <a:r>
                        <a:rPr lang="mk-MK" sz="1400" baseline="0" dirty="0" smtClean="0">
                          <a:solidFill>
                            <a:schemeClr val="bg1"/>
                          </a:solidFill>
                        </a:rPr>
                        <a:t> </a:t>
                      </a:r>
                      <a:r>
                        <a:rPr lang="mk-MK" sz="1400" baseline="0" dirty="0" smtClean="0">
                          <a:solidFill>
                            <a:schemeClr val="bg1"/>
                          </a:solidFill>
                        </a:rPr>
                        <a:t>нерешени предмети</a:t>
                      </a:r>
                      <a:endParaRPr lang="en-US" sz="1400" dirty="0">
                        <a:solidFill>
                          <a:schemeClr val="bg1"/>
                        </a:solidFill>
                      </a:endParaRPr>
                    </a:p>
                  </a:txBody>
                  <a:tcPr/>
                </a:tc>
              </a:tr>
              <a:tr h="370840">
                <a:tc>
                  <a:txBody>
                    <a:bodyPr/>
                    <a:lstStyle/>
                    <a:p>
                      <a:pPr algn="ctr"/>
                      <a:r>
                        <a:rPr lang="mk-MK" sz="2000" dirty="0" smtClean="0"/>
                        <a:t>520</a:t>
                      </a:r>
                      <a:endParaRPr lang="en-US" sz="2000" dirty="0"/>
                    </a:p>
                  </a:txBody>
                  <a:tcPr/>
                </a:tc>
                <a:tc>
                  <a:txBody>
                    <a:bodyPr/>
                    <a:lstStyle/>
                    <a:p>
                      <a:pPr algn="ctr"/>
                      <a:r>
                        <a:rPr lang="mk-MK" sz="2000" dirty="0" smtClean="0"/>
                        <a:t>9824</a:t>
                      </a:r>
                      <a:endParaRPr lang="en-US" sz="2000" dirty="0"/>
                    </a:p>
                  </a:txBody>
                  <a:tcPr/>
                </a:tc>
                <a:tc>
                  <a:txBody>
                    <a:bodyPr/>
                    <a:lstStyle/>
                    <a:p>
                      <a:pPr algn="ctr"/>
                      <a:r>
                        <a:rPr lang="mk-MK" sz="2000" dirty="0" smtClean="0"/>
                        <a:t>133</a:t>
                      </a:r>
                      <a:endParaRPr lang="en-US" sz="2000" dirty="0"/>
                    </a:p>
                  </a:txBody>
                  <a:tcPr/>
                </a:tc>
                <a:tc>
                  <a:txBody>
                    <a:bodyPr/>
                    <a:lstStyle/>
                    <a:p>
                      <a:pPr algn="ctr"/>
                      <a:r>
                        <a:rPr lang="mk-MK" sz="2000" dirty="0" smtClean="0"/>
                        <a:t>-</a:t>
                      </a:r>
                      <a:endParaRPr lang="en-US" sz="2000" dirty="0"/>
                    </a:p>
                  </a:txBody>
                  <a:tcPr/>
                </a:tc>
                <a:tc>
                  <a:txBody>
                    <a:bodyPr/>
                    <a:lstStyle/>
                    <a:p>
                      <a:pPr algn="ctr"/>
                      <a:r>
                        <a:rPr lang="mk-MK" sz="2000" dirty="0" smtClean="0"/>
                        <a:t>10477</a:t>
                      </a:r>
                      <a:endParaRPr lang="en-US" sz="2000" dirty="0"/>
                    </a:p>
                  </a:txBody>
                  <a:tcPr/>
                </a:tc>
                <a:tc>
                  <a:txBody>
                    <a:bodyPr/>
                    <a:lstStyle/>
                    <a:p>
                      <a:pPr algn="ctr"/>
                      <a:r>
                        <a:rPr lang="mk-MK" sz="2000" dirty="0" smtClean="0"/>
                        <a:t>10009</a:t>
                      </a:r>
                      <a:endParaRPr lang="en-US" sz="2000" dirty="0"/>
                    </a:p>
                  </a:txBody>
                  <a:tcPr/>
                </a:tc>
                <a:tc>
                  <a:txBody>
                    <a:bodyPr/>
                    <a:lstStyle/>
                    <a:p>
                      <a:pPr algn="ctr"/>
                      <a:r>
                        <a:rPr lang="mk-MK" sz="2000" dirty="0" smtClean="0"/>
                        <a:t>468</a:t>
                      </a:r>
                      <a:endParaRPr lang="en-US" sz="2000" dirty="0"/>
                    </a:p>
                  </a:txBody>
                  <a:tcPr/>
                </a:tc>
              </a:tr>
            </a:tbl>
          </a:graphicData>
        </a:graphic>
      </p:graphicFrame>
      <p:sp>
        <p:nvSpPr>
          <p:cNvPr id="2" name="Title 1"/>
          <p:cNvSpPr>
            <a:spLocks noGrp="1"/>
          </p:cNvSpPr>
          <p:nvPr>
            <p:ph type="title"/>
          </p:nvPr>
        </p:nvSpPr>
        <p:spPr>
          <a:xfrm>
            <a:off x="152400" y="381000"/>
            <a:ext cx="8686800" cy="1219200"/>
          </a:xfrm>
        </p:spPr>
        <p:txBody>
          <a:bodyPr>
            <a:normAutofit fontScale="90000"/>
          </a:bodyPr>
          <a:lstStyle/>
          <a:p>
            <a:pPr algn="ctr"/>
            <a:r>
              <a:rPr lang="mk-MK" sz="4000" dirty="0" smtClean="0"/>
              <a:t>Годишен извештај за работа за 2021 година</a:t>
            </a:r>
            <a:br>
              <a:rPr lang="mk-MK" sz="4000" dirty="0" smtClean="0"/>
            </a:br>
            <a:r>
              <a:rPr lang="mk-MK" sz="4000" dirty="0" smtClean="0"/>
              <a:t>АЖУРЕН И ЕФИКАСЕН СУД </a:t>
            </a:r>
            <a:endParaRPr lang="mk-MK" sz="4000" dirty="0"/>
          </a:p>
        </p:txBody>
      </p:sp>
    </p:spTree>
  </p:cSld>
  <p:clrMapOvr>
    <a:masterClrMapping/>
  </p:clrMapOvr>
  <p:transition spd="slow" advClick="0" advTm="20000">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048000"/>
          <a:ext cx="8229599" cy="1341120"/>
        </p:xfrm>
        <a:graphic>
          <a:graphicData uri="http://schemas.openxmlformats.org/drawingml/2006/table">
            <a:tbl>
              <a:tblPr firstRow="1" bandRow="1">
                <a:tableStyleId>{5C22544A-7EE6-4342-B048-85BDC9FD1C3A}</a:tableStyleId>
              </a:tblPr>
              <a:tblGrid>
                <a:gridCol w="1371600"/>
                <a:gridCol w="1066800"/>
                <a:gridCol w="1088571"/>
                <a:gridCol w="1175657"/>
                <a:gridCol w="1175657"/>
                <a:gridCol w="1175657"/>
                <a:gridCol w="1175657"/>
              </a:tblGrid>
              <a:tr h="370840">
                <a:tc>
                  <a:txBody>
                    <a:bodyPr/>
                    <a:lstStyle/>
                    <a:p>
                      <a:pPr algn="ctr"/>
                      <a:r>
                        <a:rPr lang="mk-MK" sz="1400" dirty="0" smtClean="0">
                          <a:solidFill>
                            <a:schemeClr val="bg1"/>
                          </a:solidFill>
                        </a:rPr>
                        <a:t>Нерешени</a:t>
                      </a:r>
                      <a:r>
                        <a:rPr lang="mk-MK" sz="1400" baseline="0" dirty="0" smtClean="0">
                          <a:solidFill>
                            <a:schemeClr val="bg1"/>
                          </a:solidFill>
                        </a:rPr>
                        <a:t> предмети на почетокот на годината</a:t>
                      </a:r>
                      <a:endParaRPr lang="en-US" sz="1400" dirty="0">
                        <a:solidFill>
                          <a:schemeClr val="bg1"/>
                        </a:solidFill>
                      </a:endParaRPr>
                    </a:p>
                  </a:txBody>
                  <a:tcPr/>
                </a:tc>
                <a:tc>
                  <a:txBody>
                    <a:bodyPr/>
                    <a:lstStyle/>
                    <a:p>
                      <a:pPr algn="ctr"/>
                      <a:r>
                        <a:rPr lang="mk-MK" sz="1400" dirty="0" smtClean="0">
                          <a:solidFill>
                            <a:schemeClr val="bg1"/>
                          </a:solidFill>
                        </a:rPr>
                        <a:t>Новопримени</a:t>
                      </a:r>
                      <a:r>
                        <a:rPr lang="mk-MK" sz="1400" baseline="0" dirty="0" smtClean="0">
                          <a:solidFill>
                            <a:schemeClr val="bg1"/>
                          </a:solidFill>
                        </a:rPr>
                        <a:t> предмети</a:t>
                      </a:r>
                      <a:endParaRPr lang="en-US" sz="1400" dirty="0">
                        <a:solidFill>
                          <a:schemeClr val="bg1"/>
                        </a:solidFill>
                      </a:endParaRPr>
                    </a:p>
                  </a:txBody>
                  <a:tcPr/>
                </a:tc>
                <a:tc>
                  <a:txBody>
                    <a:bodyPr/>
                    <a:lstStyle/>
                    <a:p>
                      <a:pPr algn="ctr"/>
                      <a:r>
                        <a:rPr lang="mk-MK" sz="1400" dirty="0" smtClean="0">
                          <a:solidFill>
                            <a:schemeClr val="bg1"/>
                          </a:solidFill>
                        </a:rPr>
                        <a:t>Предмети</a:t>
                      </a:r>
                      <a:r>
                        <a:rPr lang="mk-MK" sz="1400" baseline="0" dirty="0" smtClean="0">
                          <a:solidFill>
                            <a:schemeClr val="bg1"/>
                          </a:solidFill>
                        </a:rPr>
                        <a:t> повторно во работа</a:t>
                      </a:r>
                      <a:endParaRPr lang="en-US" sz="1400" dirty="0">
                        <a:solidFill>
                          <a:schemeClr val="bg1"/>
                        </a:solidFill>
                      </a:endParaRPr>
                    </a:p>
                  </a:txBody>
                  <a:tcPr/>
                </a:tc>
                <a:tc>
                  <a:txBody>
                    <a:bodyPr/>
                    <a:lstStyle/>
                    <a:p>
                      <a:pPr algn="ctr"/>
                      <a:r>
                        <a:rPr lang="mk-MK" sz="1400" dirty="0" smtClean="0">
                          <a:solidFill>
                            <a:schemeClr val="bg1"/>
                          </a:solidFill>
                        </a:rPr>
                        <a:t>Погрешно заведени</a:t>
                      </a:r>
                      <a:endParaRPr lang="en-US" sz="1400" dirty="0">
                        <a:solidFill>
                          <a:schemeClr val="bg1"/>
                        </a:solidFill>
                      </a:endParaRPr>
                    </a:p>
                  </a:txBody>
                  <a:tcPr/>
                </a:tc>
                <a:tc>
                  <a:txBody>
                    <a:bodyPr/>
                    <a:lstStyle/>
                    <a:p>
                      <a:pPr algn="ctr"/>
                      <a:r>
                        <a:rPr lang="mk-MK" sz="1400" dirty="0" smtClean="0">
                          <a:solidFill>
                            <a:schemeClr val="bg1"/>
                          </a:solidFill>
                        </a:rPr>
                        <a:t>Вкупно предмети во работа</a:t>
                      </a:r>
                      <a:endParaRPr lang="en-US" sz="1400" dirty="0">
                        <a:solidFill>
                          <a:schemeClr val="bg1"/>
                        </a:solidFill>
                      </a:endParaRPr>
                    </a:p>
                  </a:txBody>
                  <a:tcPr/>
                </a:tc>
                <a:tc>
                  <a:txBody>
                    <a:bodyPr/>
                    <a:lstStyle/>
                    <a:p>
                      <a:pPr algn="ctr"/>
                      <a:r>
                        <a:rPr lang="mk-MK" sz="1400" dirty="0" smtClean="0">
                          <a:solidFill>
                            <a:schemeClr val="bg1"/>
                          </a:solidFill>
                        </a:rPr>
                        <a:t>Решени</a:t>
                      </a:r>
                      <a:r>
                        <a:rPr lang="mk-MK" sz="1400" baseline="0" dirty="0" smtClean="0">
                          <a:solidFill>
                            <a:schemeClr val="bg1"/>
                          </a:solidFill>
                        </a:rPr>
                        <a:t> предмети</a:t>
                      </a:r>
                      <a:endParaRPr lang="en-US" sz="1400" dirty="0">
                        <a:solidFill>
                          <a:schemeClr val="bg1"/>
                        </a:solidFill>
                      </a:endParaRPr>
                    </a:p>
                  </a:txBody>
                  <a:tcPr/>
                </a:tc>
                <a:tc>
                  <a:txBody>
                    <a:bodyPr/>
                    <a:lstStyle/>
                    <a:p>
                      <a:pPr algn="ctr"/>
                      <a:r>
                        <a:rPr lang="mk-MK" sz="1400" dirty="0" smtClean="0">
                          <a:solidFill>
                            <a:schemeClr val="bg1"/>
                          </a:solidFill>
                        </a:rPr>
                        <a:t>Останати</a:t>
                      </a:r>
                      <a:r>
                        <a:rPr lang="mk-MK" sz="1400" baseline="0" dirty="0" smtClean="0">
                          <a:solidFill>
                            <a:schemeClr val="bg1"/>
                          </a:solidFill>
                        </a:rPr>
                        <a:t> </a:t>
                      </a:r>
                      <a:r>
                        <a:rPr lang="mk-MK" sz="1400" baseline="0" dirty="0" smtClean="0">
                          <a:solidFill>
                            <a:schemeClr val="bg1"/>
                          </a:solidFill>
                        </a:rPr>
                        <a:t>нерешени предмети</a:t>
                      </a:r>
                      <a:endParaRPr lang="en-US" sz="1400" dirty="0">
                        <a:solidFill>
                          <a:schemeClr val="bg1"/>
                        </a:solidFill>
                      </a:endParaRPr>
                    </a:p>
                  </a:txBody>
                  <a:tcPr/>
                </a:tc>
              </a:tr>
              <a:tr h="370840">
                <a:tc>
                  <a:txBody>
                    <a:bodyPr/>
                    <a:lstStyle/>
                    <a:p>
                      <a:pPr algn="ctr"/>
                      <a:r>
                        <a:rPr lang="mk-MK" sz="2000" dirty="0" smtClean="0"/>
                        <a:t>468</a:t>
                      </a:r>
                      <a:endParaRPr lang="en-US" sz="2000" dirty="0"/>
                    </a:p>
                  </a:txBody>
                  <a:tcPr/>
                </a:tc>
                <a:tc>
                  <a:txBody>
                    <a:bodyPr/>
                    <a:lstStyle/>
                    <a:p>
                      <a:pPr algn="ctr"/>
                      <a:r>
                        <a:rPr lang="mk-MK" sz="2000" dirty="0" smtClean="0"/>
                        <a:t>11880</a:t>
                      </a:r>
                      <a:endParaRPr lang="en-US" sz="2000" dirty="0"/>
                    </a:p>
                  </a:txBody>
                  <a:tcPr/>
                </a:tc>
                <a:tc>
                  <a:txBody>
                    <a:bodyPr/>
                    <a:lstStyle/>
                    <a:p>
                      <a:pPr algn="ctr"/>
                      <a:r>
                        <a:rPr lang="mk-MK" sz="2000" dirty="0" smtClean="0"/>
                        <a:t>88</a:t>
                      </a:r>
                      <a:endParaRPr lang="en-US" sz="2000" dirty="0"/>
                    </a:p>
                  </a:txBody>
                  <a:tcPr/>
                </a:tc>
                <a:tc>
                  <a:txBody>
                    <a:bodyPr/>
                    <a:lstStyle/>
                    <a:p>
                      <a:pPr algn="ctr"/>
                      <a:r>
                        <a:rPr lang="mk-MK" sz="2000" dirty="0" smtClean="0"/>
                        <a:t>-</a:t>
                      </a:r>
                      <a:endParaRPr lang="en-US" sz="2000" dirty="0"/>
                    </a:p>
                  </a:txBody>
                  <a:tcPr/>
                </a:tc>
                <a:tc>
                  <a:txBody>
                    <a:bodyPr/>
                    <a:lstStyle/>
                    <a:p>
                      <a:pPr algn="ctr"/>
                      <a:r>
                        <a:rPr lang="mk-MK" sz="2000" dirty="0" smtClean="0"/>
                        <a:t>12436</a:t>
                      </a:r>
                      <a:endParaRPr lang="en-US" sz="2000" dirty="0"/>
                    </a:p>
                  </a:txBody>
                  <a:tcPr/>
                </a:tc>
                <a:tc>
                  <a:txBody>
                    <a:bodyPr/>
                    <a:lstStyle/>
                    <a:p>
                      <a:pPr algn="ctr"/>
                      <a:r>
                        <a:rPr lang="mk-MK" sz="2000" dirty="0" smtClean="0"/>
                        <a:t>11969</a:t>
                      </a:r>
                      <a:endParaRPr lang="en-US" sz="2000" dirty="0"/>
                    </a:p>
                  </a:txBody>
                  <a:tcPr/>
                </a:tc>
                <a:tc>
                  <a:txBody>
                    <a:bodyPr/>
                    <a:lstStyle/>
                    <a:p>
                      <a:pPr algn="ctr"/>
                      <a:r>
                        <a:rPr lang="mk-MK" sz="2000" dirty="0" smtClean="0"/>
                        <a:t>467</a:t>
                      </a:r>
                      <a:endParaRPr lang="en-US" sz="2000" dirty="0"/>
                    </a:p>
                  </a:txBody>
                  <a:tcPr/>
                </a:tc>
              </a:tr>
            </a:tbl>
          </a:graphicData>
        </a:graphic>
      </p:graphicFrame>
      <p:sp>
        <p:nvSpPr>
          <p:cNvPr id="7" name="Title 1"/>
          <p:cNvSpPr txBox="1">
            <a:spLocks/>
          </p:cNvSpPr>
          <p:nvPr/>
        </p:nvSpPr>
        <p:spPr>
          <a:xfrm>
            <a:off x="152400" y="381000"/>
            <a:ext cx="8686800" cy="1219200"/>
          </a:xfrm>
          <a:prstGeom prst="rect">
            <a:avLst/>
          </a:prstGeom>
          <a:ln w="6350" cap="rnd">
            <a:noFill/>
          </a:ln>
        </p:spPr>
        <p:txBody>
          <a:bodyPr vert="horz" rtlCol="0" anchor="b" anchorCtr="0">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k-MK" sz="4000"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mj-cs"/>
              </a:rPr>
              <a:t>Годишен извештај за работа за 2022 година</a:t>
            </a:r>
            <a:br>
              <a:rPr kumimoji="0" lang="mk-MK" sz="4000"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mj-cs"/>
              </a:rPr>
            </a:br>
            <a:r>
              <a:rPr kumimoji="0" lang="mk-MK" sz="4000"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mj-cs"/>
              </a:rPr>
              <a:t>АЖУРЕН И ЕФИКАСЕН СУД </a:t>
            </a:r>
            <a:endParaRPr kumimoji="0" lang="mk-MK" sz="4000" b="0" i="0" u="none" strike="noStrike" kern="1200" cap="none" spc="-100" normalizeH="0" baseline="0" noProof="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mj-cs"/>
            </a:endParaRPr>
          </a:p>
        </p:txBody>
      </p:sp>
    </p:spTree>
  </p:cSld>
  <p:clrMapOvr>
    <a:masterClrMapping/>
  </p:clrMapOvr>
  <p:transition spd="slow" advClick="0" advTm="20000">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3048000"/>
          <a:ext cx="8229599" cy="1341120"/>
        </p:xfrm>
        <a:graphic>
          <a:graphicData uri="http://schemas.openxmlformats.org/drawingml/2006/table">
            <a:tbl>
              <a:tblPr firstRow="1" bandRow="1">
                <a:tableStyleId>{5C22544A-7EE6-4342-B048-85BDC9FD1C3A}</a:tableStyleId>
              </a:tblPr>
              <a:tblGrid>
                <a:gridCol w="1371600"/>
                <a:gridCol w="1066800"/>
                <a:gridCol w="1088571"/>
                <a:gridCol w="1175657"/>
                <a:gridCol w="1175657"/>
                <a:gridCol w="1175657"/>
                <a:gridCol w="1175657"/>
              </a:tblGrid>
              <a:tr h="370840">
                <a:tc>
                  <a:txBody>
                    <a:bodyPr/>
                    <a:lstStyle/>
                    <a:p>
                      <a:pPr algn="ctr"/>
                      <a:r>
                        <a:rPr lang="mk-MK" sz="1400" dirty="0" smtClean="0">
                          <a:solidFill>
                            <a:schemeClr val="bg1"/>
                          </a:solidFill>
                        </a:rPr>
                        <a:t>Нерешени</a:t>
                      </a:r>
                      <a:r>
                        <a:rPr lang="mk-MK" sz="1400" baseline="0" dirty="0" smtClean="0">
                          <a:solidFill>
                            <a:schemeClr val="bg1"/>
                          </a:solidFill>
                        </a:rPr>
                        <a:t> предмети на почетокот на годината</a:t>
                      </a:r>
                      <a:endParaRPr lang="en-US" sz="1400" dirty="0">
                        <a:solidFill>
                          <a:schemeClr val="bg1"/>
                        </a:solidFill>
                      </a:endParaRPr>
                    </a:p>
                  </a:txBody>
                  <a:tcPr/>
                </a:tc>
                <a:tc>
                  <a:txBody>
                    <a:bodyPr/>
                    <a:lstStyle/>
                    <a:p>
                      <a:pPr algn="ctr"/>
                      <a:r>
                        <a:rPr lang="mk-MK" sz="1400" dirty="0" smtClean="0">
                          <a:solidFill>
                            <a:schemeClr val="bg1"/>
                          </a:solidFill>
                        </a:rPr>
                        <a:t>Новопримени</a:t>
                      </a:r>
                      <a:r>
                        <a:rPr lang="mk-MK" sz="1400" baseline="0" dirty="0" smtClean="0">
                          <a:solidFill>
                            <a:schemeClr val="bg1"/>
                          </a:solidFill>
                        </a:rPr>
                        <a:t> предмети</a:t>
                      </a:r>
                      <a:endParaRPr lang="en-US" sz="1400" dirty="0">
                        <a:solidFill>
                          <a:schemeClr val="bg1"/>
                        </a:solidFill>
                      </a:endParaRPr>
                    </a:p>
                  </a:txBody>
                  <a:tcPr/>
                </a:tc>
                <a:tc>
                  <a:txBody>
                    <a:bodyPr/>
                    <a:lstStyle/>
                    <a:p>
                      <a:pPr algn="ctr"/>
                      <a:r>
                        <a:rPr lang="mk-MK" sz="1400" dirty="0" smtClean="0">
                          <a:solidFill>
                            <a:schemeClr val="bg1"/>
                          </a:solidFill>
                        </a:rPr>
                        <a:t>Предмети</a:t>
                      </a:r>
                      <a:r>
                        <a:rPr lang="mk-MK" sz="1400" baseline="0" dirty="0" smtClean="0">
                          <a:solidFill>
                            <a:schemeClr val="bg1"/>
                          </a:solidFill>
                        </a:rPr>
                        <a:t> повторно во работа</a:t>
                      </a:r>
                      <a:endParaRPr lang="en-US" sz="1400" dirty="0">
                        <a:solidFill>
                          <a:schemeClr val="bg1"/>
                        </a:solidFill>
                      </a:endParaRPr>
                    </a:p>
                  </a:txBody>
                  <a:tcPr/>
                </a:tc>
                <a:tc>
                  <a:txBody>
                    <a:bodyPr/>
                    <a:lstStyle/>
                    <a:p>
                      <a:pPr algn="ctr"/>
                      <a:r>
                        <a:rPr lang="mk-MK" sz="1400" dirty="0" smtClean="0">
                          <a:solidFill>
                            <a:schemeClr val="bg1"/>
                          </a:solidFill>
                        </a:rPr>
                        <a:t>Погрешно заведени</a:t>
                      </a:r>
                      <a:endParaRPr lang="en-US" sz="1400" dirty="0">
                        <a:solidFill>
                          <a:schemeClr val="bg1"/>
                        </a:solidFill>
                      </a:endParaRPr>
                    </a:p>
                  </a:txBody>
                  <a:tcPr/>
                </a:tc>
                <a:tc>
                  <a:txBody>
                    <a:bodyPr/>
                    <a:lstStyle/>
                    <a:p>
                      <a:pPr algn="ctr"/>
                      <a:r>
                        <a:rPr lang="mk-MK" sz="1400" dirty="0" smtClean="0">
                          <a:solidFill>
                            <a:schemeClr val="bg1"/>
                          </a:solidFill>
                        </a:rPr>
                        <a:t>Вкупно предмети во работа</a:t>
                      </a:r>
                      <a:endParaRPr lang="en-US" sz="1400" dirty="0">
                        <a:solidFill>
                          <a:schemeClr val="bg1"/>
                        </a:solidFill>
                      </a:endParaRPr>
                    </a:p>
                  </a:txBody>
                  <a:tcPr/>
                </a:tc>
                <a:tc>
                  <a:txBody>
                    <a:bodyPr/>
                    <a:lstStyle/>
                    <a:p>
                      <a:pPr algn="ctr"/>
                      <a:r>
                        <a:rPr lang="mk-MK" sz="1400" dirty="0" smtClean="0">
                          <a:solidFill>
                            <a:schemeClr val="bg1"/>
                          </a:solidFill>
                        </a:rPr>
                        <a:t>Решени</a:t>
                      </a:r>
                      <a:r>
                        <a:rPr lang="mk-MK" sz="1400" baseline="0" dirty="0" smtClean="0">
                          <a:solidFill>
                            <a:schemeClr val="bg1"/>
                          </a:solidFill>
                        </a:rPr>
                        <a:t> предмети</a:t>
                      </a:r>
                      <a:endParaRPr lang="en-US" sz="1400" dirty="0">
                        <a:solidFill>
                          <a:schemeClr val="bg1"/>
                        </a:solidFill>
                      </a:endParaRPr>
                    </a:p>
                  </a:txBody>
                  <a:tcPr/>
                </a:tc>
                <a:tc>
                  <a:txBody>
                    <a:bodyPr/>
                    <a:lstStyle/>
                    <a:p>
                      <a:pPr algn="ctr"/>
                      <a:r>
                        <a:rPr lang="mk-MK" sz="1400" smtClean="0">
                          <a:solidFill>
                            <a:schemeClr val="bg1"/>
                          </a:solidFill>
                        </a:rPr>
                        <a:t>Останати</a:t>
                      </a:r>
                      <a:r>
                        <a:rPr lang="mk-MK" sz="1400" baseline="0" smtClean="0">
                          <a:solidFill>
                            <a:schemeClr val="bg1"/>
                          </a:solidFill>
                        </a:rPr>
                        <a:t> </a:t>
                      </a:r>
                      <a:r>
                        <a:rPr lang="mk-MK" sz="1400" baseline="0" dirty="0" smtClean="0">
                          <a:solidFill>
                            <a:schemeClr val="bg1"/>
                          </a:solidFill>
                        </a:rPr>
                        <a:t>нерешени предмети</a:t>
                      </a:r>
                      <a:endParaRPr lang="en-US" sz="1400" dirty="0">
                        <a:solidFill>
                          <a:schemeClr val="bg1"/>
                        </a:solidFill>
                      </a:endParaRPr>
                    </a:p>
                  </a:txBody>
                  <a:tcPr/>
                </a:tc>
              </a:tr>
              <a:tr h="370840">
                <a:tc>
                  <a:txBody>
                    <a:bodyPr/>
                    <a:lstStyle/>
                    <a:p>
                      <a:pPr algn="ctr"/>
                      <a:r>
                        <a:rPr lang="mk-MK" sz="2000" dirty="0" smtClean="0"/>
                        <a:t>467</a:t>
                      </a:r>
                      <a:endParaRPr lang="en-US" sz="2000" dirty="0"/>
                    </a:p>
                  </a:txBody>
                  <a:tcPr/>
                </a:tc>
                <a:tc>
                  <a:txBody>
                    <a:bodyPr/>
                    <a:lstStyle/>
                    <a:p>
                      <a:pPr algn="ctr"/>
                      <a:r>
                        <a:rPr lang="mk-MK" sz="2000" dirty="0" smtClean="0"/>
                        <a:t>12116</a:t>
                      </a:r>
                      <a:endParaRPr lang="en-US" sz="2000" dirty="0"/>
                    </a:p>
                  </a:txBody>
                  <a:tcPr/>
                </a:tc>
                <a:tc>
                  <a:txBody>
                    <a:bodyPr/>
                    <a:lstStyle/>
                    <a:p>
                      <a:pPr algn="ctr"/>
                      <a:r>
                        <a:rPr lang="mk-MK" sz="2000" dirty="0" smtClean="0"/>
                        <a:t>97</a:t>
                      </a:r>
                      <a:endParaRPr lang="en-US" sz="2000" dirty="0"/>
                    </a:p>
                  </a:txBody>
                  <a:tcPr/>
                </a:tc>
                <a:tc>
                  <a:txBody>
                    <a:bodyPr/>
                    <a:lstStyle/>
                    <a:p>
                      <a:pPr algn="ctr"/>
                      <a:r>
                        <a:rPr lang="mk-MK" sz="2000" dirty="0" smtClean="0"/>
                        <a:t>-</a:t>
                      </a:r>
                      <a:endParaRPr lang="en-US" sz="2000" dirty="0"/>
                    </a:p>
                  </a:txBody>
                  <a:tcPr/>
                </a:tc>
                <a:tc>
                  <a:txBody>
                    <a:bodyPr/>
                    <a:lstStyle/>
                    <a:p>
                      <a:pPr algn="ctr"/>
                      <a:r>
                        <a:rPr lang="mk-MK" sz="2000" dirty="0" smtClean="0"/>
                        <a:t>12680</a:t>
                      </a:r>
                      <a:endParaRPr lang="en-US" sz="2000" dirty="0"/>
                    </a:p>
                  </a:txBody>
                  <a:tcPr/>
                </a:tc>
                <a:tc>
                  <a:txBody>
                    <a:bodyPr/>
                    <a:lstStyle/>
                    <a:p>
                      <a:pPr algn="ctr"/>
                      <a:r>
                        <a:rPr lang="mk-MK" sz="2000" dirty="0" smtClean="0"/>
                        <a:t>1226</a:t>
                      </a:r>
                      <a:endParaRPr lang="en-US" sz="2000" dirty="0"/>
                    </a:p>
                  </a:txBody>
                  <a:tcPr/>
                </a:tc>
                <a:tc>
                  <a:txBody>
                    <a:bodyPr/>
                    <a:lstStyle/>
                    <a:p>
                      <a:pPr algn="ctr"/>
                      <a:r>
                        <a:rPr lang="mk-MK" sz="2000" dirty="0" smtClean="0"/>
                        <a:t>464</a:t>
                      </a:r>
                      <a:endParaRPr lang="en-US" sz="2000" dirty="0"/>
                    </a:p>
                  </a:txBody>
                  <a:tcPr/>
                </a:tc>
              </a:tr>
            </a:tbl>
          </a:graphicData>
        </a:graphic>
      </p:graphicFrame>
      <p:sp>
        <p:nvSpPr>
          <p:cNvPr id="7" name="Title 1"/>
          <p:cNvSpPr>
            <a:spLocks noGrp="1"/>
          </p:cNvSpPr>
          <p:nvPr>
            <p:ph type="title"/>
          </p:nvPr>
        </p:nvSpPr>
        <p:spPr>
          <a:xfrm>
            <a:off x="152400" y="381000"/>
            <a:ext cx="8686800" cy="1219200"/>
          </a:xfrm>
        </p:spPr>
        <p:txBody>
          <a:bodyPr>
            <a:normAutofit fontScale="90000"/>
          </a:bodyPr>
          <a:lstStyle/>
          <a:p>
            <a:pPr algn="ctr"/>
            <a:r>
              <a:rPr lang="mk-MK" sz="4000" dirty="0" smtClean="0"/>
              <a:t>Годишен извештај за работа за 2023 година</a:t>
            </a:r>
            <a:br>
              <a:rPr lang="mk-MK" sz="4000" dirty="0" smtClean="0"/>
            </a:br>
            <a:r>
              <a:rPr lang="mk-MK" sz="4000" dirty="0" smtClean="0"/>
              <a:t>АЖУРЕН И ЕФИКАСЕН СУД </a:t>
            </a:r>
            <a:endParaRPr lang="mk-MK" sz="4000" dirty="0"/>
          </a:p>
        </p:txBody>
      </p:sp>
    </p:spTree>
  </p:cSld>
  <p:clrMapOvr>
    <a:masterClrMapping/>
  </p:clrMapOvr>
  <p:transition spd="slow" advClick="0" advTm="20000">
    <p:strips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371600"/>
            <a:ext cx="8229600" cy="5029200"/>
          </a:xfrm>
        </p:spPr>
        <p:txBody>
          <a:bodyPr>
            <a:normAutofit lnSpcReduction="10000"/>
          </a:bodyPr>
          <a:lstStyle/>
          <a:p>
            <a:r>
              <a:rPr lang="mk-MK" dirty="0" smtClean="0"/>
              <a:t>Утврден висок процент во квалитет на пресудување од страна на Судскиот совет на РСМ, согласно критериумите и постапката за следење и оценување на работата на судијата,</a:t>
            </a:r>
          </a:p>
          <a:p>
            <a:r>
              <a:rPr lang="mk-MK" sz="2800" dirty="0" smtClean="0"/>
              <a:t>Позитивни оцени за целокупното работење на сите судии за периодот од 01.01.2019 – 31.12.2022 година,</a:t>
            </a:r>
          </a:p>
          <a:p>
            <a:r>
              <a:rPr lang="mk-MK" sz="2800" dirty="0" smtClean="0"/>
              <a:t>Според Извештајот на Врховниот суд на РСМ, квалитетот во работата на судот се одликува со висок процент на необжалени одлуки и квалитетно работење во однос на вкупно решените предмети.</a:t>
            </a:r>
            <a:endParaRPr lang="en-US" dirty="0"/>
          </a:p>
        </p:txBody>
      </p:sp>
      <p:sp>
        <p:nvSpPr>
          <p:cNvPr id="2" name="Title 1"/>
          <p:cNvSpPr>
            <a:spLocks noGrp="1"/>
          </p:cNvSpPr>
          <p:nvPr>
            <p:ph type="title"/>
          </p:nvPr>
        </p:nvSpPr>
        <p:spPr>
          <a:xfrm>
            <a:off x="381000" y="685800"/>
            <a:ext cx="8229600" cy="914400"/>
          </a:xfrm>
        </p:spPr>
        <p:txBody>
          <a:bodyPr>
            <a:normAutofit fontScale="90000"/>
          </a:bodyPr>
          <a:lstStyle/>
          <a:p>
            <a:pPr algn="ctr"/>
            <a:r>
              <a:rPr lang="mk-MK" sz="4000" dirty="0" smtClean="0"/>
              <a:t>Квалитет во пресудувањето</a:t>
            </a:r>
            <a:br>
              <a:rPr lang="mk-MK" sz="4000" dirty="0" smtClean="0"/>
            </a:b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981200"/>
            <a:ext cx="8229600" cy="4572000"/>
          </a:xfrm>
        </p:spPr>
        <p:txBody>
          <a:bodyPr>
            <a:normAutofit/>
          </a:bodyPr>
          <a:lstStyle/>
          <a:p>
            <a:pPr algn="ctr"/>
            <a:r>
              <a:rPr lang="mk-MK" dirty="0" smtClean="0"/>
              <a:t>Според Извештајот за примена на системот за интегритет на институциите во правосудниот систем за 2023 година изработен од ДКСК, Основниот суд Гевгелија го има имплементирано системот за интегритет на највисоко ниво, на прво место од основните судови, со процент на исполнување на обврските во висина од 76,5 %.</a:t>
            </a:r>
          </a:p>
        </p:txBody>
      </p:sp>
      <p:sp>
        <p:nvSpPr>
          <p:cNvPr id="2" name="Title 1"/>
          <p:cNvSpPr>
            <a:spLocks noGrp="1"/>
          </p:cNvSpPr>
          <p:nvPr>
            <p:ph type="title"/>
          </p:nvPr>
        </p:nvSpPr>
        <p:spPr>
          <a:xfrm>
            <a:off x="381000" y="457200"/>
            <a:ext cx="8229600" cy="914400"/>
          </a:xfrm>
        </p:spPr>
        <p:txBody>
          <a:bodyPr>
            <a:normAutofit/>
          </a:bodyPr>
          <a:lstStyle/>
          <a:p>
            <a:pPr algn="ctr"/>
            <a:r>
              <a:rPr lang="mk-MK" sz="4000" dirty="0" smtClean="0"/>
              <a:t>Примена на систем за интегритет</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abela dksk.png"/>
          <p:cNvPicPr>
            <a:picLocks noGrp="1" noChangeAspect="1"/>
          </p:cNvPicPr>
          <p:nvPr>
            <p:ph idx="1"/>
          </p:nvPr>
        </p:nvPicPr>
        <p:blipFill>
          <a:blip r:embed="rId2" cstate="print"/>
          <a:stretch>
            <a:fillRect/>
          </a:stretch>
        </p:blipFill>
        <p:spPr>
          <a:xfrm>
            <a:off x="2814392" y="1776128"/>
            <a:ext cx="3515216" cy="4067743"/>
          </a:xfrm>
        </p:spPr>
      </p:pic>
      <p:sp>
        <p:nvSpPr>
          <p:cNvPr id="3" name="Title 2"/>
          <p:cNvSpPr>
            <a:spLocks noGrp="1"/>
          </p:cNvSpPr>
          <p:nvPr>
            <p:ph type="title"/>
          </p:nvPr>
        </p:nvSpPr>
        <p:spPr/>
        <p:txBody>
          <a:bodyPr>
            <a:normAutofit fontScale="90000"/>
          </a:bodyPr>
          <a:lstStyle/>
          <a:p>
            <a:pPr algn="ctr"/>
            <a:r>
              <a:rPr lang="mk-MK" dirty="0" smtClean="0"/>
              <a:t>Ранг листа на институциите според процент на исполнување на обврските</a:t>
            </a:r>
            <a:endParaRPr lang="en-US" dirty="0"/>
          </a:p>
        </p:txBody>
      </p:sp>
    </p:spTree>
  </p:cSld>
  <p:clrMapOvr>
    <a:masterClrMapping/>
  </p:clrMapOvr>
  <p:transition spd="slow" advClick="0" advTm="35000">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981200"/>
            <a:ext cx="8229600" cy="4572000"/>
          </a:xfrm>
        </p:spPr>
        <p:txBody>
          <a:bodyPr>
            <a:normAutofit/>
          </a:bodyPr>
          <a:lstStyle/>
          <a:p>
            <a:pPr algn="just"/>
            <a:r>
              <a:rPr lang="mk-MK" dirty="0" smtClean="0"/>
              <a:t>При извршена работна посета на 12.05.2023 година, Апелациониот суд Скопје оцени законито, ажурно и квалитетно правораздавање. </a:t>
            </a:r>
          </a:p>
          <a:p>
            <a:pPr algn="just"/>
            <a:r>
              <a:rPr lang="mk-MK" dirty="0" smtClean="0"/>
              <a:t>Извршен е надзор на ден 23.11.2022 и 07.12.2023 година, над функционалноста на АКМИС од страна на Комисија формирана од Министерот за правда. При извршениот надзор на 07.12.2023 година, од страна </a:t>
            </a:r>
            <a:r>
              <a:rPr lang="mk-MK" dirty="0" smtClean="0"/>
              <a:t>на</a:t>
            </a:r>
            <a:r>
              <a:rPr lang="en-US" dirty="0" smtClean="0"/>
              <a:t> </a:t>
            </a:r>
            <a:r>
              <a:rPr lang="mk-MK" dirty="0" smtClean="0"/>
              <a:t>Комисијата </a:t>
            </a:r>
            <a:r>
              <a:rPr lang="mk-MK" dirty="0" smtClean="0"/>
              <a:t>констатирана е доследна примена на одредбите од Законот за управување со движењето на предметите во судот и Судскиот деловник.</a:t>
            </a:r>
          </a:p>
        </p:txBody>
      </p:sp>
      <p:sp>
        <p:nvSpPr>
          <p:cNvPr id="2" name="Title 1"/>
          <p:cNvSpPr>
            <a:spLocks noGrp="1"/>
          </p:cNvSpPr>
          <p:nvPr>
            <p:ph type="title"/>
          </p:nvPr>
        </p:nvSpPr>
        <p:spPr>
          <a:xfrm>
            <a:off x="381000" y="457200"/>
            <a:ext cx="8229600" cy="914400"/>
          </a:xfrm>
        </p:spPr>
        <p:txBody>
          <a:bodyPr>
            <a:normAutofit fontScale="90000"/>
          </a:bodyPr>
          <a:lstStyle/>
          <a:p>
            <a:pPr algn="ctr"/>
            <a:r>
              <a:rPr lang="mk-MK" sz="4000" dirty="0" smtClean="0"/>
              <a:t>Позитивна  оцена за ажурноста и законитоста во работењето</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1447800"/>
            <a:ext cx="8229600" cy="5105400"/>
          </a:xfrm>
        </p:spPr>
        <p:txBody>
          <a:bodyPr>
            <a:noAutofit/>
          </a:bodyPr>
          <a:lstStyle/>
          <a:p>
            <a:pPr algn="ctr">
              <a:buNone/>
            </a:pPr>
            <a:r>
              <a:rPr lang="mk-MK" sz="2000" dirty="0" smtClean="0"/>
              <a:t>Д</a:t>
            </a:r>
            <a:r>
              <a:rPr lang="en-US" sz="2000" dirty="0" err="1" smtClean="0"/>
              <a:t>онесени</a:t>
            </a:r>
            <a:r>
              <a:rPr lang="en-US" sz="2000" dirty="0" smtClean="0"/>
              <a:t> </a:t>
            </a:r>
            <a:r>
              <a:rPr lang="en-US" sz="2000" dirty="0" err="1" smtClean="0"/>
              <a:t>се</a:t>
            </a:r>
            <a:r>
              <a:rPr lang="en-US" sz="2000" dirty="0" smtClean="0"/>
              <a:t>: </a:t>
            </a:r>
            <a:endParaRPr lang="mk-MK" sz="2000" dirty="0" smtClean="0"/>
          </a:p>
          <a:p>
            <a:pPr algn="just"/>
            <a:r>
              <a:rPr lang="en-US" sz="2000" dirty="0" err="1" smtClean="0"/>
              <a:t>Внатрешни</a:t>
            </a:r>
            <a:r>
              <a:rPr lang="en-US" sz="2000" dirty="0" smtClean="0"/>
              <a:t> </a:t>
            </a:r>
            <a:r>
              <a:rPr lang="en-US" sz="2000" dirty="0" err="1" smtClean="0"/>
              <a:t>процедури</a:t>
            </a:r>
            <a:r>
              <a:rPr lang="en-US" sz="2000" dirty="0" smtClean="0"/>
              <a:t> </a:t>
            </a:r>
            <a:r>
              <a:rPr lang="en-US" sz="2000" dirty="0" err="1" smtClean="0"/>
              <a:t>при</a:t>
            </a:r>
            <a:r>
              <a:rPr lang="en-US" sz="2000" dirty="0" smtClean="0"/>
              <a:t> </a:t>
            </a:r>
            <a:r>
              <a:rPr lang="en-US" sz="2000" dirty="0" err="1" smtClean="0"/>
              <a:t>управување</a:t>
            </a:r>
            <a:r>
              <a:rPr lang="en-US" sz="2000" dirty="0" smtClean="0"/>
              <a:t> </a:t>
            </a:r>
            <a:r>
              <a:rPr lang="en-US" sz="2000" dirty="0" err="1" smtClean="0"/>
              <a:t>со</a:t>
            </a:r>
            <a:r>
              <a:rPr lang="en-US" sz="2000" dirty="0" smtClean="0"/>
              <a:t> </a:t>
            </a:r>
            <a:r>
              <a:rPr lang="en-US" sz="2000" dirty="0" err="1" smtClean="0"/>
              <a:t>движење</a:t>
            </a:r>
            <a:r>
              <a:rPr lang="en-US" sz="2000" dirty="0" smtClean="0"/>
              <a:t> </a:t>
            </a:r>
            <a:r>
              <a:rPr lang="en-US" sz="2000" dirty="0" err="1" smtClean="0"/>
              <a:t>на</a:t>
            </a:r>
            <a:r>
              <a:rPr lang="en-US" sz="2000" dirty="0" smtClean="0"/>
              <a:t> </a:t>
            </a:r>
            <a:r>
              <a:rPr lang="en-US" sz="2000" dirty="0" err="1" smtClean="0"/>
              <a:t>предметите</a:t>
            </a:r>
            <a:r>
              <a:rPr lang="en-US" sz="2000" dirty="0" smtClean="0"/>
              <a:t> </a:t>
            </a:r>
            <a:r>
              <a:rPr lang="en-US" sz="2000" dirty="0" err="1" smtClean="0"/>
              <a:t>за</a:t>
            </a:r>
            <a:r>
              <a:rPr lang="en-US" sz="2000" dirty="0" smtClean="0"/>
              <a:t> 2022 и 2023 </a:t>
            </a:r>
            <a:r>
              <a:rPr lang="en-US" sz="2000" dirty="0" err="1" smtClean="0"/>
              <a:t>година</a:t>
            </a:r>
            <a:r>
              <a:rPr lang="en-US" sz="2000" dirty="0" smtClean="0"/>
              <a:t>, </a:t>
            </a:r>
            <a:endParaRPr lang="mk-MK" sz="2000" dirty="0" smtClean="0"/>
          </a:p>
          <a:p>
            <a:pPr algn="just"/>
            <a:r>
              <a:rPr lang="en-US" sz="2000" dirty="0" err="1" smtClean="0"/>
              <a:t>Годишни</a:t>
            </a:r>
            <a:r>
              <a:rPr lang="en-US" sz="2000" dirty="0" smtClean="0"/>
              <a:t> </a:t>
            </a:r>
            <a:r>
              <a:rPr lang="mk-MK" sz="2000" dirty="0" smtClean="0"/>
              <a:t> </a:t>
            </a:r>
            <a:r>
              <a:rPr lang="en-US" sz="2000" dirty="0" err="1" smtClean="0"/>
              <a:t>планови</a:t>
            </a:r>
            <a:r>
              <a:rPr lang="en-US" sz="2000" dirty="0" smtClean="0"/>
              <a:t> </a:t>
            </a:r>
            <a:r>
              <a:rPr lang="en-US" sz="2000" dirty="0" err="1" smtClean="0"/>
              <a:t>за</a:t>
            </a:r>
            <a:r>
              <a:rPr lang="en-US" sz="2000" dirty="0" smtClean="0"/>
              <a:t> </a:t>
            </a:r>
            <a:r>
              <a:rPr lang="en-US" sz="2000" dirty="0" err="1" smtClean="0"/>
              <a:t>управување</a:t>
            </a:r>
            <a:r>
              <a:rPr lang="en-US" sz="2000" dirty="0" smtClean="0"/>
              <a:t>  </a:t>
            </a:r>
            <a:r>
              <a:rPr lang="en-US" sz="2000" dirty="0" err="1" smtClean="0"/>
              <a:t>со</a:t>
            </a:r>
            <a:r>
              <a:rPr lang="en-US" sz="2000" dirty="0" smtClean="0"/>
              <a:t> </a:t>
            </a:r>
            <a:r>
              <a:rPr lang="en-US" sz="2000" dirty="0" err="1" smtClean="0"/>
              <a:t>движење</a:t>
            </a:r>
            <a:r>
              <a:rPr lang="en-US" sz="2000" dirty="0" smtClean="0"/>
              <a:t> </a:t>
            </a:r>
            <a:r>
              <a:rPr lang="en-US" sz="2000" dirty="0" err="1" smtClean="0"/>
              <a:t>на</a:t>
            </a:r>
            <a:r>
              <a:rPr lang="en-US" sz="2000" dirty="0" smtClean="0"/>
              <a:t> </a:t>
            </a:r>
            <a:r>
              <a:rPr lang="en-US" sz="2000" dirty="0" err="1" smtClean="0"/>
              <a:t>предметите</a:t>
            </a:r>
            <a:r>
              <a:rPr lang="en-US" sz="2000" dirty="0" smtClean="0"/>
              <a:t>, </a:t>
            </a:r>
            <a:endParaRPr lang="mk-MK" sz="2000" dirty="0" smtClean="0"/>
          </a:p>
          <a:p>
            <a:pPr algn="just"/>
            <a:r>
              <a:rPr lang="en-US" sz="2000" dirty="0" err="1" smtClean="0"/>
              <a:t>Измена</a:t>
            </a:r>
            <a:r>
              <a:rPr lang="en-US" sz="2000" dirty="0" smtClean="0"/>
              <a:t> </a:t>
            </a:r>
            <a:r>
              <a:rPr lang="en-US" sz="2000" dirty="0" err="1" smtClean="0"/>
              <a:t>на</a:t>
            </a:r>
            <a:r>
              <a:rPr lang="en-US" sz="2000" dirty="0" smtClean="0"/>
              <a:t> </a:t>
            </a:r>
            <a:r>
              <a:rPr lang="en-US" sz="2000" dirty="0" err="1" smtClean="0"/>
              <a:t>Правилникот</a:t>
            </a:r>
            <a:r>
              <a:rPr lang="en-US" sz="2000" dirty="0" smtClean="0"/>
              <a:t> </a:t>
            </a:r>
            <a:r>
              <a:rPr lang="en-US" sz="2000" dirty="0" err="1" smtClean="0"/>
              <a:t>за</a:t>
            </a:r>
            <a:r>
              <a:rPr lang="en-US" sz="2000" dirty="0" smtClean="0"/>
              <a:t> </a:t>
            </a:r>
            <a:r>
              <a:rPr lang="en-US" sz="2000" dirty="0" err="1" smtClean="0"/>
              <a:t>систематизација</a:t>
            </a:r>
            <a:r>
              <a:rPr lang="en-US" sz="2000" dirty="0" smtClean="0"/>
              <a:t> </a:t>
            </a:r>
            <a:r>
              <a:rPr lang="en-US" sz="2000" dirty="0" err="1" smtClean="0"/>
              <a:t>на</a:t>
            </a:r>
            <a:r>
              <a:rPr lang="en-US" sz="2000" dirty="0" smtClean="0"/>
              <a:t> </a:t>
            </a:r>
            <a:r>
              <a:rPr lang="en-US" sz="2000" dirty="0" err="1" smtClean="0"/>
              <a:t>работните</a:t>
            </a:r>
            <a:r>
              <a:rPr lang="en-US" sz="2000" dirty="0" smtClean="0"/>
              <a:t> </a:t>
            </a:r>
            <a:r>
              <a:rPr lang="en-US" sz="2000" dirty="0" err="1" smtClean="0"/>
              <a:t>места</a:t>
            </a:r>
            <a:r>
              <a:rPr lang="en-US" sz="2000" dirty="0" smtClean="0"/>
              <a:t>, </a:t>
            </a:r>
            <a:endParaRPr lang="mk-MK" sz="2000" dirty="0" smtClean="0"/>
          </a:p>
          <a:p>
            <a:pPr algn="just"/>
            <a:r>
              <a:rPr lang="en-US" sz="2000" dirty="0" err="1" smtClean="0"/>
              <a:t>Годишен</a:t>
            </a:r>
            <a:r>
              <a:rPr lang="en-US" sz="2000" dirty="0" smtClean="0"/>
              <a:t>  </a:t>
            </a:r>
            <a:r>
              <a:rPr lang="en-US" sz="2000" dirty="0" err="1" smtClean="0"/>
              <a:t>антикорупциски</a:t>
            </a:r>
            <a:r>
              <a:rPr lang="en-US" sz="2000" dirty="0" smtClean="0"/>
              <a:t>  </a:t>
            </a:r>
            <a:r>
              <a:rPr lang="en-US" sz="2000" dirty="0" err="1" smtClean="0"/>
              <a:t>план</a:t>
            </a:r>
            <a:r>
              <a:rPr lang="en-US" sz="2000" dirty="0" smtClean="0"/>
              <a:t>, </a:t>
            </a:r>
            <a:endParaRPr lang="mk-MK" sz="2000" dirty="0" smtClean="0"/>
          </a:p>
          <a:p>
            <a:pPr algn="just"/>
            <a:r>
              <a:rPr lang="en-US" sz="2000" dirty="0" err="1" smtClean="0"/>
              <a:t>Политика</a:t>
            </a:r>
            <a:r>
              <a:rPr lang="en-US" sz="2000" dirty="0" smtClean="0"/>
              <a:t> </a:t>
            </a:r>
            <a:r>
              <a:rPr lang="en-US" sz="2000" dirty="0" err="1" smtClean="0"/>
              <a:t>на</a:t>
            </a:r>
            <a:r>
              <a:rPr lang="en-US" sz="2000" dirty="0" smtClean="0"/>
              <a:t> </a:t>
            </a:r>
            <a:r>
              <a:rPr lang="en-US" sz="2000" dirty="0" err="1" smtClean="0"/>
              <a:t>интегритет</a:t>
            </a:r>
            <a:r>
              <a:rPr lang="en-US" sz="2000" dirty="0" smtClean="0"/>
              <a:t>, </a:t>
            </a:r>
            <a:endParaRPr lang="mk-MK" sz="2000" dirty="0" smtClean="0"/>
          </a:p>
          <a:p>
            <a:pPr algn="just"/>
            <a:r>
              <a:rPr lang="en-US" sz="2000" dirty="0" err="1" smtClean="0"/>
              <a:t>Процедура</a:t>
            </a:r>
            <a:r>
              <a:rPr lang="en-US" sz="2000" dirty="0" smtClean="0"/>
              <a:t> </a:t>
            </a:r>
            <a:r>
              <a:rPr lang="en-US" sz="2000" dirty="0" err="1" smtClean="0"/>
              <a:t>за</a:t>
            </a:r>
            <a:r>
              <a:rPr lang="en-US" sz="2000" dirty="0" smtClean="0"/>
              <a:t> </a:t>
            </a:r>
            <a:r>
              <a:rPr lang="en-US" sz="2000" dirty="0" err="1" smtClean="0"/>
              <a:t>начинот</a:t>
            </a:r>
            <a:r>
              <a:rPr lang="en-US" sz="2000" dirty="0" smtClean="0"/>
              <a:t> </a:t>
            </a:r>
            <a:r>
              <a:rPr lang="en-US" sz="2000" dirty="0" err="1" smtClean="0"/>
              <a:t>на</a:t>
            </a:r>
            <a:r>
              <a:rPr lang="en-US" sz="2000" dirty="0" smtClean="0"/>
              <a:t> </a:t>
            </a:r>
            <a:r>
              <a:rPr lang="en-US" sz="2000" dirty="0" err="1" smtClean="0"/>
              <a:t>постапување</a:t>
            </a:r>
            <a:r>
              <a:rPr lang="en-US" sz="2000" dirty="0" smtClean="0"/>
              <a:t> </a:t>
            </a:r>
            <a:r>
              <a:rPr lang="en-US" sz="2000" dirty="0" err="1" smtClean="0"/>
              <a:t>за</a:t>
            </a:r>
            <a:r>
              <a:rPr lang="en-US" sz="2000" dirty="0" smtClean="0"/>
              <a:t> </a:t>
            </a:r>
            <a:r>
              <a:rPr lang="en-US" sz="2000" dirty="0" err="1" smtClean="0"/>
              <a:t>заштитено</a:t>
            </a:r>
            <a:r>
              <a:rPr lang="en-US" sz="2000" dirty="0" smtClean="0"/>
              <a:t> </a:t>
            </a:r>
            <a:r>
              <a:rPr lang="en-US" sz="2000" dirty="0" err="1" smtClean="0"/>
              <a:t>внатрешно</a:t>
            </a:r>
            <a:r>
              <a:rPr lang="mk-MK" sz="2000" dirty="0" smtClean="0"/>
              <a:t> </a:t>
            </a:r>
            <a:r>
              <a:rPr lang="en-US" sz="2000" dirty="0" err="1" smtClean="0"/>
              <a:t>пријавување</a:t>
            </a:r>
            <a:r>
              <a:rPr lang="en-US" sz="2000" dirty="0" smtClean="0"/>
              <a:t> </a:t>
            </a:r>
            <a:r>
              <a:rPr lang="en-US" sz="2000" dirty="0" err="1" smtClean="0"/>
              <a:t>за</a:t>
            </a:r>
            <a:r>
              <a:rPr lang="en-US" sz="2000" dirty="0" smtClean="0"/>
              <a:t> 2022 и 2023 </a:t>
            </a:r>
            <a:r>
              <a:rPr lang="en-US" sz="2000" dirty="0" err="1" smtClean="0"/>
              <a:t>година</a:t>
            </a:r>
            <a:r>
              <a:rPr lang="en-US" sz="2000" dirty="0" smtClean="0"/>
              <a:t>, </a:t>
            </a:r>
            <a:endParaRPr lang="mk-MK" sz="2000" dirty="0" smtClean="0"/>
          </a:p>
          <a:p>
            <a:pPr algn="just"/>
            <a:r>
              <a:rPr lang="en-US" sz="2000" dirty="0" err="1" smtClean="0"/>
              <a:t>Финансиски</a:t>
            </a:r>
            <a:r>
              <a:rPr lang="en-US" sz="2000" dirty="0" smtClean="0"/>
              <a:t> </a:t>
            </a:r>
            <a:r>
              <a:rPr lang="en-US" sz="2000" dirty="0" err="1" smtClean="0"/>
              <a:t>планови</a:t>
            </a:r>
            <a:r>
              <a:rPr lang="en-US" sz="2000" dirty="0" smtClean="0"/>
              <a:t> </a:t>
            </a:r>
            <a:r>
              <a:rPr lang="en-US" sz="2000" dirty="0" err="1" smtClean="0"/>
              <a:t>за</a:t>
            </a:r>
            <a:r>
              <a:rPr lang="en-US" sz="2000" dirty="0" smtClean="0"/>
              <a:t> 2022 и 2023 </a:t>
            </a:r>
            <a:r>
              <a:rPr lang="en-US" sz="2000" dirty="0" err="1" smtClean="0"/>
              <a:t>година</a:t>
            </a:r>
            <a:r>
              <a:rPr lang="en-US" sz="2000" dirty="0" smtClean="0"/>
              <a:t>, </a:t>
            </a:r>
            <a:endParaRPr lang="mk-MK" sz="2000" dirty="0" smtClean="0"/>
          </a:p>
          <a:p>
            <a:pPr algn="just"/>
            <a:r>
              <a:rPr lang="en-US" sz="2000" dirty="0" err="1" smtClean="0"/>
              <a:t>План</a:t>
            </a:r>
            <a:r>
              <a:rPr lang="en-US" sz="2000" dirty="0" smtClean="0"/>
              <a:t> </a:t>
            </a:r>
            <a:r>
              <a:rPr lang="en-US" sz="2000" dirty="0" err="1" smtClean="0"/>
              <a:t>за</a:t>
            </a:r>
            <a:r>
              <a:rPr lang="en-US" sz="2000" dirty="0" smtClean="0"/>
              <a:t> </a:t>
            </a:r>
            <a:r>
              <a:rPr lang="en-US" sz="2000" dirty="0" err="1" smtClean="0"/>
              <a:t>јавни</a:t>
            </a:r>
            <a:r>
              <a:rPr lang="en-US" sz="2000" dirty="0" smtClean="0"/>
              <a:t> </a:t>
            </a:r>
            <a:r>
              <a:rPr lang="en-US" sz="2000" dirty="0" err="1" smtClean="0"/>
              <a:t>набавки</a:t>
            </a:r>
            <a:r>
              <a:rPr lang="en-US" sz="2000" dirty="0" smtClean="0"/>
              <a:t> </a:t>
            </a:r>
            <a:r>
              <a:rPr lang="en-US" sz="2000" dirty="0" err="1" smtClean="0"/>
              <a:t>за</a:t>
            </a:r>
            <a:r>
              <a:rPr lang="en-US" sz="2000" dirty="0" smtClean="0"/>
              <a:t> 2022 и 2023 </a:t>
            </a:r>
            <a:r>
              <a:rPr lang="en-US" sz="2000" dirty="0" err="1" smtClean="0"/>
              <a:t>година</a:t>
            </a:r>
            <a:r>
              <a:rPr lang="en-US" sz="2000" dirty="0" smtClean="0"/>
              <a:t>, </a:t>
            </a:r>
            <a:endParaRPr lang="mk-MK" sz="2000" dirty="0" smtClean="0"/>
          </a:p>
          <a:p>
            <a:pPr algn="just"/>
            <a:r>
              <a:rPr lang="en-US" sz="2000" dirty="0" err="1" smtClean="0"/>
              <a:t>Предлог</a:t>
            </a:r>
            <a:r>
              <a:rPr lang="en-US" sz="2000" dirty="0" smtClean="0"/>
              <a:t> </a:t>
            </a:r>
            <a:r>
              <a:rPr lang="en-US" sz="2000" dirty="0" err="1" smtClean="0"/>
              <a:t>Буџет</a:t>
            </a:r>
            <a:r>
              <a:rPr lang="en-US" sz="2000" dirty="0" smtClean="0"/>
              <a:t> </a:t>
            </a:r>
            <a:r>
              <a:rPr lang="en-US" sz="2000" dirty="0" err="1" smtClean="0"/>
              <a:t>за</a:t>
            </a:r>
            <a:r>
              <a:rPr lang="en-US" sz="2000" dirty="0" smtClean="0"/>
              <a:t> 2022 и 2023 </a:t>
            </a:r>
            <a:r>
              <a:rPr lang="en-US" sz="2000" dirty="0" err="1" smtClean="0"/>
              <a:t>година</a:t>
            </a:r>
            <a:r>
              <a:rPr lang="en-US" sz="2000" dirty="0" smtClean="0"/>
              <a:t> и</a:t>
            </a:r>
            <a:endParaRPr lang="mk-MK" sz="2000" dirty="0" smtClean="0"/>
          </a:p>
          <a:p>
            <a:pPr algn="just"/>
            <a:r>
              <a:rPr lang="mk-MK" sz="2000" dirty="0" smtClean="0"/>
              <a:t>Г</a:t>
            </a:r>
            <a:r>
              <a:rPr lang="en-US" sz="2000" dirty="0" err="1" smtClean="0"/>
              <a:t>одишен</a:t>
            </a:r>
            <a:r>
              <a:rPr lang="en-US" sz="2000" dirty="0" smtClean="0"/>
              <a:t> </a:t>
            </a:r>
            <a:r>
              <a:rPr lang="mk-MK" sz="2000" dirty="0" smtClean="0"/>
              <a:t>п</a:t>
            </a:r>
            <a:r>
              <a:rPr lang="en-US" sz="2000" dirty="0" err="1" smtClean="0"/>
              <a:t>лан</a:t>
            </a:r>
            <a:r>
              <a:rPr lang="en-US" sz="2000" dirty="0" smtClean="0"/>
              <a:t> </a:t>
            </a:r>
            <a:r>
              <a:rPr lang="en-US" sz="2000" dirty="0" err="1" smtClean="0"/>
              <a:t>за</a:t>
            </a:r>
            <a:r>
              <a:rPr lang="en-US" sz="2000" dirty="0" smtClean="0"/>
              <a:t> </a:t>
            </a:r>
            <a:r>
              <a:rPr lang="en-US" sz="2000" dirty="0" err="1" smtClean="0"/>
              <a:t>вработување</a:t>
            </a:r>
            <a:r>
              <a:rPr lang="en-US" sz="2000" dirty="0" smtClean="0"/>
              <a:t> </a:t>
            </a:r>
            <a:r>
              <a:rPr lang="en-US" sz="2000" dirty="0" err="1" smtClean="0"/>
              <a:t>за</a:t>
            </a:r>
            <a:r>
              <a:rPr lang="en-US" sz="2000" dirty="0" smtClean="0"/>
              <a:t> 2022 </a:t>
            </a:r>
            <a:r>
              <a:rPr lang="en-US" sz="2000" dirty="0" err="1" smtClean="0"/>
              <a:t>година</a:t>
            </a:r>
            <a:r>
              <a:rPr lang="en-US" sz="2000" dirty="0" smtClean="0"/>
              <a:t>, 2023 </a:t>
            </a:r>
            <a:r>
              <a:rPr lang="en-US" sz="2000" dirty="0" err="1" smtClean="0"/>
              <a:t>година</a:t>
            </a:r>
            <a:r>
              <a:rPr lang="en-US" sz="2000" dirty="0" smtClean="0"/>
              <a:t>  и </a:t>
            </a:r>
            <a:r>
              <a:rPr lang="mk-MK" sz="2000" dirty="0" smtClean="0"/>
              <a:t>усвоен  за </a:t>
            </a:r>
            <a:r>
              <a:rPr lang="en-US" sz="2000" dirty="0" smtClean="0"/>
              <a:t>2024 </a:t>
            </a:r>
            <a:r>
              <a:rPr lang="en-US" sz="2000" dirty="0" err="1" smtClean="0"/>
              <a:t>година</a:t>
            </a:r>
            <a:r>
              <a:rPr lang="en-US" sz="2000" dirty="0" smtClean="0"/>
              <a:t>. </a:t>
            </a:r>
            <a:r>
              <a:rPr lang="mk-MK" sz="2000" dirty="0" smtClean="0"/>
              <a:t> </a:t>
            </a:r>
          </a:p>
        </p:txBody>
      </p:sp>
      <p:sp>
        <p:nvSpPr>
          <p:cNvPr id="2" name="Title 1"/>
          <p:cNvSpPr>
            <a:spLocks noGrp="1"/>
          </p:cNvSpPr>
          <p:nvPr>
            <p:ph type="title"/>
          </p:nvPr>
        </p:nvSpPr>
        <p:spPr>
          <a:xfrm>
            <a:off x="381000" y="457200"/>
            <a:ext cx="8229600" cy="914400"/>
          </a:xfrm>
        </p:spPr>
        <p:txBody>
          <a:bodyPr>
            <a:normAutofit fontScale="90000"/>
          </a:bodyPr>
          <a:lstStyle/>
          <a:p>
            <a:pPr algn="ctr"/>
            <a:r>
              <a:rPr lang="mk-MK" sz="4000" dirty="0" smtClean="0"/>
              <a:t>Реализација на донесените Годишни програми </a:t>
            </a:r>
            <a:endParaRPr lang="mk-MK" sz="4000" dirty="0"/>
          </a:p>
        </p:txBody>
      </p:sp>
    </p:spTree>
  </p:cSld>
  <p:clrMapOvr>
    <a:masterClrMapping/>
  </p:clrMapOvr>
  <p:transition spd="slow" advClick="0" advTm="35000">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293</TotalTime>
  <Words>1003</Words>
  <Application>Microsoft Office PowerPoint</Application>
  <PresentationFormat>On-screen Show (4:3)</PresentationFormat>
  <Paragraphs>114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Paper</vt:lpstr>
      <vt:lpstr>ОСНОВЕН СУД ГЕВГЕЛИЈА</vt:lpstr>
      <vt:lpstr>Годишен извештај за работа за 2021 година АЖУРЕН И ЕФИКАСЕН СУД </vt:lpstr>
      <vt:lpstr>Slide 3</vt:lpstr>
      <vt:lpstr>Годишен извештај за работа за 2023 година АЖУРЕН И ЕФИКАСЕН СУД </vt:lpstr>
      <vt:lpstr>Квалитет во пресудувањето </vt:lpstr>
      <vt:lpstr>Примена на систем за интегритет</vt:lpstr>
      <vt:lpstr>Ранг листа на институциите според процент на исполнување на обврските</vt:lpstr>
      <vt:lpstr>Позитивна  оцена за ажурноста и законитоста во работењето</vt:lpstr>
      <vt:lpstr>Реализација на донесените Годишни програми </vt:lpstr>
      <vt:lpstr>Афирмација и јакнење на начелото на транспарентност</vt:lpstr>
      <vt:lpstr>Настани</vt:lpstr>
      <vt:lpstr>Настани</vt:lpstr>
      <vt:lpstr>Настани</vt:lpstr>
      <vt:lpstr>Човечки ресурси</vt:lpstr>
      <vt:lpstr>Инвестициони активности  во периодот од 2021 - 2024 година</vt:lpstr>
      <vt:lpstr>Инвестициони активности  во периодот од 2021 - 2024 година</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ОСНОВЕН СУД ГЕВГЕЛИЈА</dc:title>
  <dc:creator>milco kaev</dc:creator>
  <cp:lastModifiedBy>milco kaev</cp:lastModifiedBy>
  <cp:revision>43</cp:revision>
  <dcterms:created xsi:type="dcterms:W3CDTF">2006-08-16T00:00:00Z</dcterms:created>
  <dcterms:modified xsi:type="dcterms:W3CDTF">2024-04-02T12:32:09Z</dcterms:modified>
</cp:coreProperties>
</file>